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308" r:id="rId3"/>
    <p:sldId id="325" r:id="rId4"/>
    <p:sldId id="326" r:id="rId5"/>
    <p:sldId id="327" r:id="rId6"/>
    <p:sldId id="328" r:id="rId7"/>
    <p:sldId id="309" r:id="rId8"/>
    <p:sldId id="310" r:id="rId9"/>
    <p:sldId id="311" r:id="rId10"/>
    <p:sldId id="261" r:id="rId11"/>
    <p:sldId id="312" r:id="rId12"/>
    <p:sldId id="262" r:id="rId13"/>
    <p:sldId id="273" r:id="rId14"/>
    <p:sldId id="288" r:id="rId15"/>
    <p:sldId id="268" r:id="rId16"/>
    <p:sldId id="298" r:id="rId17"/>
    <p:sldId id="270" r:id="rId18"/>
    <p:sldId id="272" r:id="rId19"/>
    <p:sldId id="289" r:id="rId20"/>
    <p:sldId id="278" r:id="rId21"/>
    <p:sldId id="283" r:id="rId22"/>
    <p:sldId id="301" r:id="rId23"/>
    <p:sldId id="277" r:id="rId24"/>
    <p:sldId id="280" r:id="rId25"/>
    <p:sldId id="264" r:id="rId26"/>
    <p:sldId id="281" r:id="rId27"/>
    <p:sldId id="293" r:id="rId28"/>
    <p:sldId id="265" r:id="rId29"/>
    <p:sldId id="286" r:id="rId30"/>
    <p:sldId id="292" r:id="rId31"/>
    <p:sldId id="275" r:id="rId32"/>
    <p:sldId id="276" r:id="rId33"/>
    <p:sldId id="287" r:id="rId34"/>
    <p:sldId id="295" r:id="rId35"/>
    <p:sldId id="267" r:id="rId36"/>
    <p:sldId id="296" r:id="rId37"/>
    <p:sldId id="274" r:id="rId38"/>
    <p:sldId id="266" r:id="rId39"/>
    <p:sldId id="297" r:id="rId40"/>
    <p:sldId id="331" r:id="rId41"/>
    <p:sldId id="329" r:id="rId42"/>
    <p:sldId id="330" r:id="rId43"/>
    <p:sldId id="313" r:id="rId44"/>
    <p:sldId id="316" r:id="rId45"/>
    <p:sldId id="315" r:id="rId46"/>
    <p:sldId id="314" r:id="rId47"/>
    <p:sldId id="294" r:id="rId48"/>
    <p:sldId id="317" r:id="rId49"/>
    <p:sldId id="318" r:id="rId50"/>
    <p:sldId id="319" r:id="rId51"/>
    <p:sldId id="323" r:id="rId52"/>
    <p:sldId id="324" r:id="rId5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EE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608"/>
    <p:restoredTop sz="95026"/>
  </p:normalViewPr>
  <p:slideViewPr>
    <p:cSldViewPr snapToGrid="0" snapToObjects="1">
      <p:cViewPr varScale="1">
        <p:scale>
          <a:sx n="128" d="100"/>
          <a:sy n="128" d="100"/>
        </p:scale>
        <p:origin x="176" y="16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67" d="100"/>
        <a:sy n="167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presProps" Target="presProps.xml"/><Relationship Id="rId55" Type="http://schemas.openxmlformats.org/officeDocument/2006/relationships/viewProps" Target="viewProps.xml"/><Relationship Id="rId56" Type="http://schemas.openxmlformats.org/officeDocument/2006/relationships/theme" Target="theme/theme1.xml"/><Relationship Id="rId57" Type="http://schemas.openxmlformats.org/officeDocument/2006/relationships/tableStyles" Target="tableStyle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406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4286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7040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9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6108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5877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8104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9024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58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50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4F1439-D2C3-214E-9694-729E525DD159}" type="datetimeFigureOut">
              <a:rPr lang="en-US" smtClean="0"/>
              <a:t>4/8/16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0E6C6E-85A4-3C47-902B-6E0B557AE4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56470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image" Target="../media/image1.tiff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Migration guide P4 </a:t>
            </a:r>
            <a:br>
              <a:rPr lang="en-US" dirty="0" smtClean="0"/>
            </a:br>
            <a:r>
              <a:rPr lang="en-US" dirty="0" smtClean="0"/>
              <a:t>P4 v1.0 -&gt; v1.2</a:t>
            </a:r>
            <a:br>
              <a:rPr lang="en-US" dirty="0" smtClean="0"/>
            </a:br>
            <a:r>
              <a:rPr lang="en-US" sz="4400" dirty="0" smtClean="0"/>
              <a:t>- based on draft P4 v1.2 language proposal -</a:t>
            </a:r>
            <a:endParaRPr lang="en-US" sz="4400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March 14, 2015</a:t>
            </a:r>
          </a:p>
          <a:p>
            <a:r>
              <a:rPr lang="en-US" dirty="0" smtClean="0"/>
              <a:t>Mihai Budiu</a:t>
            </a:r>
          </a:p>
          <a:p>
            <a:r>
              <a:rPr lang="en-US" dirty="0" smtClean="0"/>
              <a:t>Barefoot Networks</a:t>
            </a:r>
          </a:p>
        </p:txBody>
      </p:sp>
    </p:spTree>
    <p:extLst>
      <p:ext uri="{BB962C8B-B14F-4D97-AF65-F5344CB8AC3E}">
        <p14:creationId xmlns:p14="http://schemas.microsoft.com/office/powerpoint/2010/main" val="1463501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5"/>
          <p:cNvSpPr txBox="1">
            <a:spLocks/>
          </p:cNvSpPr>
          <p:nvPr/>
        </p:nvSpPr>
        <p:spPr>
          <a:xfrm>
            <a:off x="838200" y="1690688"/>
            <a:ext cx="4798671" cy="4351338"/>
          </a:xfrm>
          <a:prstGeom prst="rect">
            <a:avLst/>
          </a:prstGeom>
          <a:solidFill>
            <a:srgbClr val="FFFEE0"/>
          </a:solidFill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Translation dictionary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Before: P4 v1.0                                             After: P4 v1.2</a:t>
            </a:r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31341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constructs handled by tool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/>
          <a:srcRect l="19545" r="28962" b="386"/>
          <a:stretch/>
        </p:blipFill>
        <p:spPr>
          <a:xfrm>
            <a:off x="9390927" y="192419"/>
            <a:ext cx="2615878" cy="29223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804658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Expressions and statements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modify_field</a:t>
            </a:r>
            <a:r>
              <a:rPr lang="en-US" dirty="0" smtClean="0"/>
              <a:t>, NOT, AND, OR, </a:t>
            </a:r>
            <a:r>
              <a:rPr lang="en-US" dirty="0" err="1" smtClean="0"/>
              <a:t>set_metadata</a:t>
            </a:r>
            <a:r>
              <a:rPr lang="en-US" dirty="0" smtClean="0"/>
              <a:t>, mask)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>
          <a:xfrm>
            <a:off x="838200" y="1690688"/>
            <a:ext cx="5181600" cy="4941606"/>
          </a:xfrm>
          <a:solidFill>
            <a:srgbClr val="FFFEE0"/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/>
              <a:t>i</a:t>
            </a:r>
            <a:r>
              <a:rPr lang="en-US" b="1" dirty="0" smtClean="0"/>
              <a:t>f</a:t>
            </a:r>
            <a:r>
              <a:rPr lang="en-US" dirty="0" smtClean="0"/>
              <a:t> (</a:t>
            </a:r>
            <a:r>
              <a:rPr lang="en-US" b="1" dirty="0" smtClean="0"/>
              <a:t>NOT</a:t>
            </a:r>
            <a:r>
              <a:rPr lang="en-US" dirty="0" smtClean="0"/>
              <a:t> a </a:t>
            </a:r>
            <a:r>
              <a:rPr lang="en-US" b="1" dirty="0" smtClean="0"/>
              <a:t>AND</a:t>
            </a:r>
            <a:r>
              <a:rPr lang="en-US" dirty="0" smtClean="0"/>
              <a:t> b </a:t>
            </a:r>
            <a:r>
              <a:rPr lang="en-US" b="1" dirty="0" smtClean="0"/>
              <a:t>OR</a:t>
            </a:r>
            <a:r>
              <a:rPr lang="en-US" dirty="0" smtClean="0"/>
              <a:t> c)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m</a:t>
            </a:r>
            <a:r>
              <a:rPr lang="en-US" dirty="0" err="1" smtClean="0"/>
              <a:t>odify_field</a:t>
            </a:r>
            <a:r>
              <a:rPr lang="en-US" dirty="0" smtClean="0"/>
              <a:t>(a, b)</a:t>
            </a:r>
          </a:p>
          <a:p>
            <a:pPr marL="0" indent="0">
              <a:buNone/>
            </a:pPr>
            <a:r>
              <a:rPr lang="en-US" dirty="0" err="1" smtClean="0"/>
              <a:t>modify_field</a:t>
            </a:r>
            <a:r>
              <a:rPr lang="en-US" dirty="0" smtClean="0"/>
              <a:t>(a, b, 0xF0)</a:t>
            </a:r>
          </a:p>
          <a:p>
            <a:pPr marL="0" indent="0">
              <a:buNone/>
            </a:pPr>
            <a:r>
              <a:rPr lang="en-US" dirty="0" err="1" smtClean="0"/>
              <a:t>modify_field</a:t>
            </a:r>
            <a:r>
              <a:rPr lang="en-US" dirty="0" smtClean="0"/>
              <a:t>(a, b, 0b101)</a:t>
            </a:r>
          </a:p>
          <a:p>
            <a:pPr marL="0" indent="0">
              <a:buNone/>
            </a:pPr>
            <a:r>
              <a:rPr lang="en-US" dirty="0" err="1"/>
              <a:t>s</a:t>
            </a:r>
            <a:r>
              <a:rPr lang="en-US" dirty="0" err="1" smtClean="0"/>
              <a:t>et_metadata</a:t>
            </a:r>
            <a:r>
              <a:rPr lang="en-US" dirty="0" smtClean="0"/>
              <a:t>(x, y)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0 </a:t>
            </a:r>
            <a:r>
              <a:rPr lang="en-US" b="1" dirty="0" smtClean="0"/>
              <a:t>mask</a:t>
            </a:r>
            <a:r>
              <a:rPr lang="en-US" dirty="0" smtClean="0"/>
              <a:t> 0xF0</a:t>
            </a:r>
          </a:p>
          <a:p>
            <a:pPr marL="0" indent="0">
              <a:buNone/>
            </a:pPr>
            <a:r>
              <a:rPr lang="en-US" dirty="0" smtClean="0"/>
              <a:t>x </a:t>
            </a:r>
            <a:r>
              <a:rPr lang="en-US" b="1" dirty="0" smtClean="0"/>
              <a:t>mask</a:t>
            </a:r>
            <a:r>
              <a:rPr lang="en-US" dirty="0" smtClean="0"/>
              <a:t> 0xF0 : exact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6172200" y="1690688"/>
            <a:ext cx="5181600" cy="5032841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if</a:t>
            </a:r>
            <a:r>
              <a:rPr lang="en-US" dirty="0" smtClean="0"/>
              <a:t> (!a &amp;&amp; b || c)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 smtClean="0"/>
              <a:t> = b</a:t>
            </a:r>
          </a:p>
          <a:p>
            <a:pPr marL="0" indent="0">
              <a:buNone/>
            </a:pPr>
            <a:r>
              <a:rPr lang="en-US" dirty="0" smtClean="0"/>
              <a:t>a[7:4] = b[7:4]</a:t>
            </a:r>
          </a:p>
          <a:p>
            <a:pPr marL="0" indent="0">
              <a:buNone/>
            </a:pPr>
            <a:r>
              <a:rPr lang="en-US" dirty="0" smtClean="0"/>
              <a:t>a = (a &amp; ~0b101) | (b &amp; 0b101)</a:t>
            </a:r>
          </a:p>
          <a:p>
            <a:pPr marL="0" indent="0">
              <a:buNone/>
            </a:pPr>
            <a:r>
              <a:rPr lang="en-US" dirty="0"/>
              <a:t>x</a:t>
            </a:r>
            <a:r>
              <a:rPr lang="en-US" dirty="0" smtClean="0"/>
              <a:t> = y;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8w0 &amp;&amp;&amp; 0xF0</a:t>
            </a:r>
          </a:p>
          <a:p>
            <a:pPr marL="0" indent="0">
              <a:buNone/>
            </a:pPr>
            <a:r>
              <a:rPr lang="en-US" dirty="0" smtClean="0"/>
              <a:t>x[7:4] : exact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a = (b == c) ? d : e;</a:t>
            </a:r>
            <a:br>
              <a:rPr lang="en-US" dirty="0" smtClean="0"/>
            </a:br>
            <a:r>
              <a:rPr lang="en-US" dirty="0" smtClean="0"/>
              <a:t>a = a[3:0] ++ a[7:4];  // </a:t>
            </a:r>
            <a:r>
              <a:rPr lang="en-US" dirty="0" err="1" smtClean="0"/>
              <a:t>concat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5 .. 8 // key range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9106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Header manipulation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add_header</a:t>
            </a:r>
            <a:r>
              <a:rPr lang="en-US" dirty="0" smtClean="0"/>
              <a:t>, </a:t>
            </a:r>
            <a:r>
              <a:rPr lang="en-US" dirty="0" err="1" smtClean="0"/>
              <a:t>remove_header</a:t>
            </a:r>
            <a:r>
              <a:rPr lang="en-US" dirty="0" smtClean="0"/>
              <a:t>, </a:t>
            </a:r>
            <a:r>
              <a:rPr lang="en-US" dirty="0" err="1" smtClean="0"/>
              <a:t>copy_header</a:t>
            </a:r>
            <a:r>
              <a:rPr lang="en-US" dirty="0" smtClean="0"/>
              <a:t>, valid)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dirty="0" err="1" smtClean="0"/>
              <a:t>add_header</a:t>
            </a:r>
            <a:r>
              <a:rPr lang="en-US" dirty="0" smtClean="0"/>
              <a:t>(a);</a:t>
            </a:r>
          </a:p>
          <a:p>
            <a:pPr marL="0" indent="0">
              <a:buNone/>
            </a:pPr>
            <a:r>
              <a:rPr lang="en-US" dirty="0" err="1"/>
              <a:t>r</a:t>
            </a:r>
            <a:r>
              <a:rPr lang="en-US" dirty="0" err="1" smtClean="0"/>
              <a:t>emove_header</a:t>
            </a:r>
            <a:r>
              <a:rPr lang="en-US" dirty="0" smtClean="0"/>
              <a:t>(a);</a:t>
            </a:r>
          </a:p>
          <a:p>
            <a:pPr marL="0" indent="0">
              <a:buNone/>
            </a:pPr>
            <a:r>
              <a:rPr lang="en-US" dirty="0" err="1" smtClean="0"/>
              <a:t>copy_header</a:t>
            </a:r>
            <a:r>
              <a:rPr lang="en-US" dirty="0" smtClean="0"/>
              <a:t>(a, b);</a:t>
            </a:r>
          </a:p>
          <a:p>
            <a:pPr marL="0" indent="0">
              <a:buNone/>
            </a:pPr>
            <a:r>
              <a:rPr lang="en-US" b="1" dirty="0" smtClean="0"/>
              <a:t>valid</a:t>
            </a:r>
            <a:r>
              <a:rPr lang="en-US" dirty="0" smtClean="0"/>
              <a:t>(a)</a:t>
            </a:r>
          </a:p>
          <a:p>
            <a:pPr marL="0" indent="0">
              <a:buNone/>
            </a:pPr>
            <a:r>
              <a:rPr lang="en-US" b="1" dirty="0"/>
              <a:t>r</a:t>
            </a:r>
            <a:r>
              <a:rPr lang="en-US" b="1" dirty="0" smtClean="0"/>
              <a:t>eads</a:t>
            </a:r>
            <a:r>
              <a:rPr lang="en-US" dirty="0" smtClean="0"/>
              <a:t> { a : valid; }</a:t>
            </a:r>
            <a:endParaRPr lang="en-US" dirty="0"/>
          </a:p>
          <a:p>
            <a:pPr marL="0" indent="0">
              <a:buNone/>
            </a:pPr>
            <a:r>
              <a:rPr lang="en-US" i="1" dirty="0" smtClean="0"/>
              <a:t>impossible</a:t>
            </a:r>
            <a:endParaRPr lang="en-US" i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 smtClean="0"/>
              <a:t>a.setValid</a:t>
            </a:r>
            <a:r>
              <a:rPr lang="en-US" dirty="0" smtClean="0"/>
              <a:t>(</a:t>
            </a:r>
            <a:r>
              <a:rPr lang="en-US" b="1" dirty="0" smtClean="0"/>
              <a:t>true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dirty="0" err="1" smtClean="0"/>
              <a:t>a.setValid</a:t>
            </a:r>
            <a:r>
              <a:rPr lang="en-US" dirty="0" smtClean="0"/>
              <a:t>(</a:t>
            </a:r>
            <a:r>
              <a:rPr lang="en-US" b="1" dirty="0" smtClean="0"/>
              <a:t>false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dirty="0"/>
              <a:t>a</a:t>
            </a:r>
            <a:r>
              <a:rPr lang="en-US" dirty="0" smtClean="0"/>
              <a:t> = b;</a:t>
            </a:r>
          </a:p>
          <a:p>
            <a:pPr marL="0" indent="0">
              <a:buNone/>
            </a:pPr>
            <a:r>
              <a:rPr lang="en-US" dirty="0" err="1" smtClean="0"/>
              <a:t>a.isValid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r>
              <a:rPr lang="en-US" b="1" dirty="0" smtClean="0"/>
              <a:t>key</a:t>
            </a:r>
            <a:r>
              <a:rPr lang="en-US" dirty="0" smtClean="0"/>
              <a:t> = { </a:t>
            </a:r>
            <a:r>
              <a:rPr lang="en-US" dirty="0" err="1" smtClean="0"/>
              <a:t>a.isValid</a:t>
            </a:r>
            <a:r>
              <a:rPr lang="en-US" dirty="0" smtClean="0"/>
              <a:t>() : exact; }</a:t>
            </a:r>
          </a:p>
          <a:p>
            <a:pPr marL="0" indent="0">
              <a:buNone/>
            </a:pPr>
            <a:r>
              <a:rPr lang="en-US" b="1" dirty="0" smtClean="0"/>
              <a:t>key</a:t>
            </a:r>
            <a:r>
              <a:rPr lang="en-US" dirty="0" smtClean="0"/>
              <a:t> = { </a:t>
            </a:r>
            <a:r>
              <a:rPr lang="en-US" dirty="0" err="1" smtClean="0"/>
              <a:t>a.isValid</a:t>
            </a:r>
            <a:r>
              <a:rPr lang="en-US" dirty="0" smtClean="0"/>
              <a:t>() : ternary; }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4487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stack manipulation</a:t>
            </a:r>
            <a:br>
              <a:rPr lang="en-US" dirty="0" smtClean="0"/>
            </a:br>
            <a:r>
              <a:rPr lang="en-US" dirty="0" smtClean="0"/>
              <a:t>(push, pop, last, next)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header</a:t>
            </a:r>
            <a:r>
              <a:rPr lang="en-US" dirty="0" smtClean="0"/>
              <a:t> </a:t>
            </a:r>
            <a:r>
              <a:rPr lang="en-US" dirty="0" err="1" smtClean="0"/>
              <a:t>ht</a:t>
            </a:r>
            <a:r>
              <a:rPr lang="en-US" dirty="0" smtClean="0"/>
              <a:t> </a:t>
            </a:r>
            <a:r>
              <a:rPr lang="en-US" dirty="0" err="1" smtClean="0"/>
              <a:t>hs</a:t>
            </a:r>
            <a:r>
              <a:rPr lang="en-US" dirty="0" smtClean="0"/>
              <a:t>[3];</a:t>
            </a:r>
          </a:p>
          <a:p>
            <a:pPr marL="0" indent="0">
              <a:buNone/>
            </a:pPr>
            <a:r>
              <a:rPr lang="en-US" dirty="0" err="1" smtClean="0"/>
              <a:t>hs</a:t>
            </a:r>
            <a:r>
              <a:rPr lang="en-US" dirty="0" smtClean="0"/>
              <a:t>[</a:t>
            </a:r>
            <a:r>
              <a:rPr lang="en-US" b="1" dirty="0" smtClean="0"/>
              <a:t>last</a:t>
            </a:r>
            <a:r>
              <a:rPr lang="en-US" dirty="0" smtClean="0"/>
              <a:t>]</a:t>
            </a:r>
          </a:p>
          <a:p>
            <a:pPr marL="0" indent="0">
              <a:buNone/>
            </a:pPr>
            <a:r>
              <a:rPr lang="en-US" dirty="0" err="1"/>
              <a:t>h</a:t>
            </a:r>
            <a:r>
              <a:rPr lang="en-US" dirty="0" err="1" smtClean="0"/>
              <a:t>s</a:t>
            </a:r>
            <a:r>
              <a:rPr lang="en-US" dirty="0" smtClean="0"/>
              <a:t>[</a:t>
            </a:r>
            <a:r>
              <a:rPr lang="en-US" b="1" dirty="0" smtClean="0"/>
              <a:t>next</a:t>
            </a:r>
            <a:r>
              <a:rPr lang="en-US" dirty="0" smtClean="0"/>
              <a:t>]</a:t>
            </a:r>
          </a:p>
          <a:p>
            <a:pPr marL="0" indent="0">
              <a:buNone/>
            </a:pPr>
            <a:r>
              <a:rPr lang="en-US" b="1" dirty="0" smtClean="0"/>
              <a:t>push</a:t>
            </a:r>
            <a:r>
              <a:rPr lang="en-US" dirty="0" smtClean="0"/>
              <a:t>(</a:t>
            </a:r>
            <a:r>
              <a:rPr lang="en-US" dirty="0" err="1" smtClean="0"/>
              <a:t>hs</a:t>
            </a:r>
            <a:r>
              <a:rPr lang="en-US" dirty="0" smtClean="0"/>
              <a:t>, 2)</a:t>
            </a:r>
          </a:p>
          <a:p>
            <a:pPr marL="0" indent="0">
              <a:buNone/>
            </a:pPr>
            <a:r>
              <a:rPr lang="en-US" b="1" dirty="0" smtClean="0"/>
              <a:t>pop</a:t>
            </a:r>
            <a:r>
              <a:rPr lang="en-US" dirty="0" smtClean="0"/>
              <a:t>(</a:t>
            </a:r>
            <a:r>
              <a:rPr lang="en-US" dirty="0" err="1" smtClean="0"/>
              <a:t>hs</a:t>
            </a:r>
            <a:r>
              <a:rPr lang="en-US" dirty="0" smtClean="0"/>
              <a:t>, 2)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h</a:t>
            </a:r>
            <a:r>
              <a:rPr lang="en-US" dirty="0" err="1" smtClean="0"/>
              <a:t>t</a:t>
            </a:r>
            <a:r>
              <a:rPr lang="en-US" dirty="0" smtClean="0"/>
              <a:t>[3] </a:t>
            </a:r>
            <a:r>
              <a:rPr lang="en-US" dirty="0" err="1" smtClean="0"/>
              <a:t>hs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r>
              <a:rPr lang="en-US" dirty="0" err="1" smtClean="0"/>
              <a:t>hs.last</a:t>
            </a:r>
            <a:endParaRPr lang="en-US" dirty="0" smtClean="0"/>
          </a:p>
          <a:p>
            <a:pPr marL="0" indent="0">
              <a:buNone/>
            </a:pPr>
            <a:r>
              <a:rPr lang="en-US" dirty="0" err="1" smtClean="0"/>
              <a:t>hs.next</a:t>
            </a:r>
            <a:endParaRPr lang="en-US" dirty="0" smtClean="0"/>
          </a:p>
          <a:p>
            <a:pPr marL="0" indent="0">
              <a:buNone/>
            </a:pPr>
            <a:r>
              <a:rPr lang="en-US" dirty="0" err="1" smtClean="0"/>
              <a:t>hs.push_front</a:t>
            </a:r>
            <a:r>
              <a:rPr lang="en-US" dirty="0" smtClean="0"/>
              <a:t>(2)</a:t>
            </a:r>
          </a:p>
          <a:p>
            <a:pPr marL="0" indent="0">
              <a:buNone/>
            </a:pPr>
            <a:r>
              <a:rPr lang="en-US" dirty="0" err="1" smtClean="0"/>
              <a:t>hs.pop_front</a:t>
            </a:r>
            <a:r>
              <a:rPr lang="en-US" dirty="0" smtClean="0"/>
              <a:t>(2)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33928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/>
              <a:t>a</a:t>
            </a:r>
            <a:r>
              <a:rPr lang="en-US" b="1" dirty="0" smtClean="0"/>
              <a:t>pply</a:t>
            </a:r>
            <a:r>
              <a:rPr lang="en-US" dirty="0" smtClean="0"/>
              <a:t>(table);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t</a:t>
            </a:r>
            <a:r>
              <a:rPr lang="en-US" dirty="0" err="1" smtClean="0"/>
              <a:t>able.apply</a:t>
            </a:r>
            <a:r>
              <a:rPr lang="en-US" dirty="0" smtClean="0"/>
              <a:t>();</a:t>
            </a:r>
          </a:p>
          <a:p>
            <a:pPr marL="0" indent="0">
              <a:buNone/>
            </a:pPr>
            <a:r>
              <a:rPr lang="en-US" dirty="0" err="1" smtClean="0"/>
              <a:t>table.apply</a:t>
            </a:r>
            <a:r>
              <a:rPr lang="en-US" dirty="0" smtClean="0"/>
              <a:t>(a, b, c);</a:t>
            </a:r>
          </a:p>
          <a:p>
            <a:pPr marL="0" indent="0">
              <a:buNone/>
            </a:pPr>
            <a:r>
              <a:rPr lang="en-US" dirty="0" err="1" smtClean="0"/>
              <a:t>control.apply</a:t>
            </a:r>
            <a:r>
              <a:rPr lang="en-US" dirty="0" smtClean="0"/>
              <a:t>(a, b, c);</a:t>
            </a:r>
          </a:p>
          <a:p>
            <a:pPr marL="0" indent="0">
              <a:buNone/>
            </a:pPr>
            <a:r>
              <a:rPr lang="en-US" dirty="0" err="1"/>
              <a:t>p</a:t>
            </a:r>
            <a:r>
              <a:rPr lang="en-US" dirty="0" err="1" smtClean="0"/>
              <a:t>arser.apply</a:t>
            </a:r>
            <a:r>
              <a:rPr lang="en-US" dirty="0" smtClean="0"/>
              <a:t>(a, b, c);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0891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apply with control-flow</a:t>
            </a:r>
            <a:br>
              <a:rPr lang="en-US" dirty="0" smtClean="0"/>
            </a:br>
            <a:r>
              <a:rPr lang="en-US" dirty="0" smtClean="0"/>
              <a:t>(hit, miss)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3935839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apply</a:t>
            </a:r>
            <a:r>
              <a:rPr lang="en-US" dirty="0" smtClean="0"/>
              <a:t>(</a:t>
            </a:r>
            <a:r>
              <a:rPr lang="en-US" dirty="0" err="1" smtClean="0"/>
              <a:t>tbl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         hit { … }</a:t>
            </a:r>
            <a:br>
              <a:rPr lang="en-US" dirty="0" smtClean="0"/>
            </a:br>
            <a:r>
              <a:rPr lang="en-US" dirty="0" smtClean="0"/>
              <a:t>            miss { … }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apply</a:t>
            </a:r>
            <a:r>
              <a:rPr lang="en-US" dirty="0" smtClean="0"/>
              <a:t>(</a:t>
            </a:r>
            <a:r>
              <a:rPr lang="en-US" dirty="0" err="1" smtClean="0"/>
              <a:t>tbl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 a1 { … }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default</a:t>
            </a:r>
            <a:r>
              <a:rPr lang="en-US" dirty="0" smtClean="0"/>
              <a:t> { … }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if</a:t>
            </a:r>
            <a:r>
              <a:rPr lang="en-US" dirty="0" smtClean="0"/>
              <a:t> (</a:t>
            </a:r>
            <a:r>
              <a:rPr lang="en-US" dirty="0" err="1" smtClean="0"/>
              <a:t>tbl.apply</a:t>
            </a:r>
            <a:r>
              <a:rPr lang="en-US" dirty="0" smtClean="0"/>
              <a:t>().hit) { … }</a:t>
            </a:r>
            <a:br>
              <a:rPr lang="en-US" dirty="0" smtClean="0"/>
            </a:br>
            <a:r>
              <a:rPr lang="en-US" b="1" dirty="0" smtClean="0"/>
              <a:t>else</a:t>
            </a:r>
            <a:r>
              <a:rPr lang="en-US" dirty="0" smtClean="0"/>
              <a:t> { … 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switch</a:t>
            </a:r>
            <a:r>
              <a:rPr lang="en-US" dirty="0" smtClean="0"/>
              <a:t> (</a:t>
            </a:r>
            <a:r>
              <a:rPr lang="en-US" dirty="0" err="1" smtClean="0"/>
              <a:t>tbl.apply</a:t>
            </a:r>
            <a:r>
              <a:rPr lang="en-US" dirty="0" smtClean="0"/>
              <a:t>().</a:t>
            </a:r>
            <a:r>
              <a:rPr lang="en-US" dirty="0" err="1" smtClean="0"/>
              <a:t>action_run</a:t>
            </a:r>
            <a:r>
              <a:rPr lang="en-US" dirty="0" smtClean="0"/>
              <a:t>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a1: { … }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default</a:t>
            </a:r>
            <a:r>
              <a:rPr lang="en-US" dirty="0" smtClean="0"/>
              <a:t>: { … }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428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Headers</a:t>
            </a:r>
            <a:br>
              <a:rPr lang="en-US" dirty="0" smtClean="0"/>
            </a:br>
            <a:r>
              <a:rPr lang="en-US" dirty="0" smtClean="0"/>
              <a:t>(header, metadata, fields, </a:t>
            </a:r>
            <a:r>
              <a:rPr lang="en-US" dirty="0" err="1" smtClean="0"/>
              <a:t>header_type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header_type</a:t>
            </a:r>
            <a:r>
              <a:rPr lang="en-US" dirty="0" smtClean="0"/>
              <a:t> </a:t>
            </a:r>
            <a:r>
              <a:rPr lang="en-US" dirty="0" err="1" smtClean="0"/>
              <a:t>ht</a:t>
            </a:r>
            <a:r>
              <a:rPr lang="en-US" dirty="0" smtClean="0"/>
              <a:t> { 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fields</a:t>
            </a:r>
            <a:r>
              <a:rPr lang="en-US" dirty="0" smtClean="0"/>
              <a:t> { </a:t>
            </a:r>
            <a:br>
              <a:rPr lang="en-US" dirty="0" smtClean="0"/>
            </a:br>
            <a:r>
              <a:rPr lang="en-US" dirty="0" smtClean="0"/>
              <a:t>     a:2; </a:t>
            </a:r>
            <a:br>
              <a:rPr lang="en-US" dirty="0" smtClean="0"/>
            </a:br>
            <a:r>
              <a:rPr lang="en-US" dirty="0" smtClean="0"/>
              <a:t>     b:4;</a:t>
            </a:r>
            <a:br>
              <a:rPr lang="en-US" dirty="0" smtClean="0"/>
            </a:br>
            <a:r>
              <a:rPr lang="en-US" dirty="0" smtClean="0"/>
              <a:t>   }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/>
              <a:t>h</a:t>
            </a:r>
            <a:r>
              <a:rPr lang="en-US" b="1" dirty="0" smtClean="0"/>
              <a:t>eader</a:t>
            </a:r>
            <a:r>
              <a:rPr lang="en-US" dirty="0" smtClean="0"/>
              <a:t> </a:t>
            </a:r>
            <a:r>
              <a:rPr lang="en-US" dirty="0" err="1" smtClean="0"/>
              <a:t>ht</a:t>
            </a:r>
            <a:r>
              <a:rPr lang="en-US" dirty="0" smtClean="0"/>
              <a:t> h;</a:t>
            </a:r>
          </a:p>
          <a:p>
            <a:pPr marL="0" indent="0">
              <a:buNone/>
            </a:pPr>
            <a:r>
              <a:rPr lang="en-US" b="1" dirty="0"/>
              <a:t>m</a:t>
            </a:r>
            <a:r>
              <a:rPr lang="en-US" b="1" dirty="0" smtClean="0"/>
              <a:t>etadata</a:t>
            </a:r>
            <a:r>
              <a:rPr lang="en-US" dirty="0" smtClean="0"/>
              <a:t> </a:t>
            </a:r>
            <a:r>
              <a:rPr lang="en-US" dirty="0" err="1" smtClean="0"/>
              <a:t>ht</a:t>
            </a:r>
            <a:r>
              <a:rPr lang="en-US" dirty="0" smtClean="0"/>
              <a:t> m;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/>
              <a:t>h</a:t>
            </a:r>
            <a:r>
              <a:rPr lang="en-US" b="1" dirty="0" smtClean="0"/>
              <a:t>eader</a:t>
            </a:r>
            <a:r>
              <a:rPr lang="en-US" dirty="0" smtClean="0"/>
              <a:t> </a:t>
            </a:r>
            <a:r>
              <a:rPr lang="en-US" dirty="0" err="1" smtClean="0"/>
              <a:t>ht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&lt;2&gt; a;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&lt;4&gt; b;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 err="1"/>
              <a:t>h</a:t>
            </a:r>
            <a:r>
              <a:rPr lang="en-US" dirty="0" err="1" smtClean="0"/>
              <a:t>t</a:t>
            </a:r>
            <a:r>
              <a:rPr lang="en-US" dirty="0" smtClean="0"/>
              <a:t> h;</a:t>
            </a:r>
          </a:p>
          <a:p>
            <a:pPr marL="0" indent="0">
              <a:buNone/>
            </a:pPr>
            <a:r>
              <a:rPr lang="en-US" b="1" dirty="0"/>
              <a:t>s</a:t>
            </a:r>
            <a:r>
              <a:rPr lang="en-US" b="1" dirty="0" smtClean="0"/>
              <a:t>truct</a:t>
            </a:r>
            <a:r>
              <a:rPr lang="en-US" dirty="0" smtClean="0"/>
              <a:t> </a:t>
            </a:r>
            <a:r>
              <a:rPr lang="en-US" dirty="0" err="1" smtClean="0"/>
              <a:t>mt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&lt;2&gt; a;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&lt;4&gt; b;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 err="1"/>
              <a:t>m</a:t>
            </a:r>
            <a:r>
              <a:rPr lang="en-US" dirty="0" err="1" smtClean="0"/>
              <a:t>t</a:t>
            </a:r>
            <a:r>
              <a:rPr lang="en-US" dirty="0" smtClean="0"/>
              <a:t> m;</a:t>
            </a:r>
          </a:p>
        </p:txBody>
      </p:sp>
    </p:spTree>
    <p:extLst>
      <p:ext uri="{BB962C8B-B14F-4D97-AF65-F5344CB8AC3E}">
        <p14:creationId xmlns:p14="http://schemas.microsoft.com/office/powerpoint/2010/main" val="1442789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Control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/>
              <a:t>c</a:t>
            </a:r>
            <a:r>
              <a:rPr lang="en-US" b="1" dirty="0" smtClean="0"/>
              <a:t>ontrol</a:t>
            </a:r>
            <a:r>
              <a:rPr lang="en-US" dirty="0" smtClean="0"/>
              <a:t> c { … }</a:t>
            </a:r>
          </a:p>
          <a:p>
            <a:pPr marL="0" indent="0">
              <a:buNone/>
            </a:pPr>
            <a:r>
              <a:rPr lang="en-US" b="1" dirty="0" smtClean="0"/>
              <a:t>control</a:t>
            </a:r>
            <a:r>
              <a:rPr lang="en-US" dirty="0" smtClean="0"/>
              <a:t> b { c(); 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control</a:t>
            </a:r>
            <a:r>
              <a:rPr lang="en-US" dirty="0" smtClean="0"/>
              <a:t> c(</a:t>
            </a:r>
            <a:r>
              <a:rPr lang="en-US" dirty="0" err="1" smtClean="0"/>
              <a:t>params</a:t>
            </a:r>
            <a:r>
              <a:rPr lang="en-US" dirty="0" smtClean="0"/>
              <a:t>) { … }</a:t>
            </a:r>
          </a:p>
          <a:p>
            <a:pPr marL="0" indent="0">
              <a:buNone/>
            </a:pPr>
            <a:r>
              <a:rPr lang="en-US" b="1" dirty="0" smtClean="0"/>
              <a:t>control</a:t>
            </a:r>
            <a:r>
              <a:rPr lang="en-US" dirty="0" smtClean="0"/>
              <a:t> b(</a:t>
            </a:r>
            <a:r>
              <a:rPr lang="en-US" dirty="0" err="1" smtClean="0"/>
              <a:t>params</a:t>
            </a:r>
            <a:r>
              <a:rPr lang="en-US" dirty="0" smtClean="0"/>
              <a:t>) { </a:t>
            </a:r>
            <a:br>
              <a:rPr lang="en-US" dirty="0" smtClean="0"/>
            </a:br>
            <a:r>
              <a:rPr lang="en-US" dirty="0" smtClean="0"/>
              <a:t>   c() </a:t>
            </a:r>
            <a:r>
              <a:rPr lang="en-US" dirty="0" err="1" smtClean="0"/>
              <a:t>cinst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apply {</a:t>
            </a:r>
            <a:br>
              <a:rPr lang="en-US" dirty="0" smtClean="0"/>
            </a:br>
            <a:r>
              <a:rPr lang="en-US" dirty="0" smtClean="0"/>
              <a:t>       </a:t>
            </a:r>
            <a:r>
              <a:rPr lang="en-US" dirty="0" err="1" smtClean="0"/>
              <a:t>cinst.apply</a:t>
            </a:r>
            <a:r>
              <a:rPr lang="en-US" dirty="0" smtClean="0"/>
              <a:t>(</a:t>
            </a:r>
            <a:r>
              <a:rPr lang="en-US" dirty="0" err="1" smtClean="0"/>
              <a:t>args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} 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9134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Parsers</a:t>
            </a:r>
            <a:br>
              <a:rPr lang="en-US" dirty="0" smtClean="0"/>
            </a:br>
            <a:r>
              <a:rPr lang="en-US" dirty="0" smtClean="0"/>
              <a:t>(parser)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340469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parser</a:t>
            </a:r>
            <a:r>
              <a:rPr lang="en-US" dirty="0" smtClean="0"/>
              <a:t> start { … 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parser</a:t>
            </a:r>
            <a:r>
              <a:rPr lang="en-US" dirty="0" smtClean="0"/>
              <a:t> eth { … 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7191" y="1825625"/>
            <a:ext cx="5996609" cy="4351338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parser</a:t>
            </a:r>
            <a:r>
              <a:rPr lang="en-US" dirty="0" smtClean="0"/>
              <a:t> </a:t>
            </a:r>
            <a:r>
              <a:rPr lang="en-US" dirty="0" err="1" smtClean="0"/>
              <a:t>prs</a:t>
            </a:r>
            <a:r>
              <a:rPr lang="en-US" dirty="0" smtClean="0"/>
              <a:t>(</a:t>
            </a:r>
            <a:r>
              <a:rPr lang="en-US" dirty="0" err="1" smtClean="0"/>
              <a:t>packet_in</a:t>
            </a:r>
            <a:r>
              <a:rPr lang="en-US" dirty="0" smtClean="0"/>
              <a:t> p, </a:t>
            </a:r>
            <a:r>
              <a:rPr lang="en-US" b="1" dirty="0" smtClean="0"/>
              <a:t>out</a:t>
            </a:r>
            <a:r>
              <a:rPr lang="en-US" dirty="0" smtClean="0"/>
              <a:t> headers h)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state</a:t>
            </a:r>
            <a:r>
              <a:rPr lang="en-US" dirty="0" smtClean="0"/>
              <a:t> start { … }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en-US" b="1" dirty="0" smtClean="0"/>
              <a:t>state</a:t>
            </a:r>
            <a:r>
              <a:rPr lang="en-US" dirty="0" smtClean="0"/>
              <a:t> eth { … }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373218" y="6081067"/>
            <a:ext cx="735477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Parsers can be instantiated and called from </a:t>
            </a:r>
            <a:r>
              <a:rPr lang="en-US" sz="2400" smtClean="0"/>
              <a:t>other parsers.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76271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5814763" y="3707702"/>
            <a:ext cx="2123768" cy="16481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5570798" y="3805645"/>
            <a:ext cx="2123768" cy="16481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723311" y="2761961"/>
            <a:ext cx="2123768" cy="164813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P4 </a:t>
            </a:r>
            <a:r>
              <a:rPr lang="en-US" sz="2400" dirty="0" smtClean="0">
                <a:solidFill>
                  <a:schemeClr val="tx1"/>
                </a:solidFill>
              </a:rPr>
              <a:t>v1.0</a:t>
            </a: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90579" y="1628180"/>
            <a:ext cx="2123768" cy="88490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P4 v1.2 core</a:t>
            </a:r>
          </a:p>
        </p:txBody>
      </p:sp>
      <p:sp>
        <p:nvSpPr>
          <p:cNvPr id="6" name="Rectangle 5"/>
          <p:cNvSpPr/>
          <p:nvPr/>
        </p:nvSpPr>
        <p:spPr>
          <a:xfrm>
            <a:off x="5290579" y="2831266"/>
            <a:ext cx="2123768" cy="763229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core.p4</a:t>
            </a:r>
          </a:p>
        </p:txBody>
      </p:sp>
      <p:sp>
        <p:nvSpPr>
          <p:cNvPr id="7" name="Rectangle 6"/>
          <p:cNvSpPr/>
          <p:nvPr/>
        </p:nvSpPr>
        <p:spPr>
          <a:xfrm>
            <a:off x="5290579" y="3895743"/>
            <a:ext cx="2123768" cy="16481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5447281" y="4039540"/>
            <a:ext cx="1825113" cy="55306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>
                <a:solidFill>
                  <a:schemeClr val="tx1"/>
                </a:solidFill>
              </a:rPr>
              <a:t>arch_library.p4</a:t>
            </a:r>
          </a:p>
        </p:txBody>
      </p:sp>
      <p:sp>
        <p:nvSpPr>
          <p:cNvPr id="9" name="Rectangle 8"/>
          <p:cNvSpPr/>
          <p:nvPr/>
        </p:nvSpPr>
        <p:spPr>
          <a:xfrm>
            <a:off x="5439907" y="4802770"/>
            <a:ext cx="1825113" cy="553064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100" dirty="0">
                <a:solidFill>
                  <a:schemeClr val="tx1"/>
                </a:solidFill>
              </a:rPr>
              <a:t>arch.p4</a:t>
            </a:r>
          </a:p>
        </p:txBody>
      </p:sp>
      <p:sp>
        <p:nvSpPr>
          <p:cNvPr id="10" name="Left Brace 9"/>
          <p:cNvSpPr/>
          <p:nvPr/>
        </p:nvSpPr>
        <p:spPr>
          <a:xfrm>
            <a:off x="4706175" y="1628181"/>
            <a:ext cx="442451" cy="3915695"/>
          </a:xfrm>
          <a:prstGeom prst="leftBrace">
            <a:avLst>
              <a:gd name="adj1" fmla="val 40833"/>
              <a:gd name="adj2" fmla="val 50000"/>
            </a:avLst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1" name="Right Arrow 10"/>
          <p:cNvSpPr/>
          <p:nvPr/>
        </p:nvSpPr>
        <p:spPr>
          <a:xfrm>
            <a:off x="3989033" y="3360952"/>
            <a:ext cx="575187" cy="45015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2" name="TextBox 11"/>
          <p:cNvSpPr txBox="1"/>
          <p:nvPr/>
        </p:nvSpPr>
        <p:spPr>
          <a:xfrm rot="18337632">
            <a:off x="7640555" y="2253024"/>
            <a:ext cx="1696872" cy="738664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100" dirty="0"/>
              <a:t>small,</a:t>
            </a:r>
          </a:p>
          <a:p>
            <a:r>
              <a:rPr lang="en-US" sz="2100" dirty="0"/>
              <a:t>rarely change</a:t>
            </a:r>
          </a:p>
        </p:txBody>
      </p:sp>
      <p:sp>
        <p:nvSpPr>
          <p:cNvPr id="13" name="TextBox 12"/>
          <p:cNvSpPr txBox="1"/>
          <p:nvPr/>
        </p:nvSpPr>
        <p:spPr>
          <a:xfrm rot="18337632">
            <a:off x="8185018" y="3974569"/>
            <a:ext cx="2055224" cy="106182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2100" dirty="0"/>
              <a:t>unbounded,</a:t>
            </a:r>
          </a:p>
          <a:p>
            <a:r>
              <a:rPr lang="en-US" sz="2100" dirty="0"/>
              <a:t>frequent changes</a:t>
            </a:r>
          </a:p>
        </p:txBody>
      </p:sp>
    </p:spTree>
    <p:extLst>
      <p:ext uri="{BB962C8B-B14F-4D97-AF65-F5344CB8AC3E}">
        <p14:creationId xmlns:p14="http://schemas.microsoft.com/office/powerpoint/2010/main" val="121414247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Packets</a:t>
            </a:r>
            <a:br>
              <a:rPr lang="en-US" dirty="0" smtClean="0"/>
            </a:br>
            <a:r>
              <a:rPr lang="en-US" dirty="0" smtClean="0"/>
              <a:t>(extract)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267200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/>
              <a:t>p</a:t>
            </a:r>
            <a:r>
              <a:rPr lang="en-US" b="1" dirty="0" smtClean="0"/>
              <a:t>arser</a:t>
            </a:r>
            <a:r>
              <a:rPr lang="en-US" dirty="0" smtClean="0"/>
              <a:t> p {</a:t>
            </a:r>
            <a:br>
              <a:rPr lang="en-US" dirty="0" smtClean="0"/>
            </a:br>
            <a:r>
              <a:rPr lang="en-US" b="1" dirty="0" smtClean="0"/>
              <a:t>   extract</a:t>
            </a:r>
            <a:r>
              <a:rPr lang="en-US" dirty="0" smtClean="0"/>
              <a:t>(</a:t>
            </a:r>
            <a:r>
              <a:rPr lang="en-US" dirty="0" err="1" smtClean="0"/>
              <a:t>ethernet</a:t>
            </a:r>
            <a:r>
              <a:rPr lang="en-US" dirty="0"/>
              <a:t>); </a:t>
            </a:r>
            <a:br>
              <a:rPr lang="en-US" dirty="0"/>
            </a:br>
            <a:r>
              <a:rPr lang="en-US" dirty="0" smtClean="0"/>
              <a:t>}</a:t>
            </a:r>
            <a:endParaRPr lang="en-US" dirty="0" smtClean="0">
              <a:effectLst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73700" y="1825625"/>
            <a:ext cx="65913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i-FI" b="1" dirty="0" err="1" smtClean="0"/>
              <a:t>extern</a:t>
            </a:r>
            <a:r>
              <a:rPr lang="fi-FI" dirty="0" smtClean="0"/>
              <a:t> </a:t>
            </a:r>
            <a:r>
              <a:rPr lang="fi-FI" dirty="0" err="1" smtClean="0"/>
              <a:t>packet_in</a:t>
            </a:r>
            <a:r>
              <a:rPr lang="fi-FI" dirty="0" smtClean="0"/>
              <a:t> {</a:t>
            </a:r>
            <a:br>
              <a:rPr lang="fi-FI" dirty="0" smtClean="0"/>
            </a:br>
            <a:r>
              <a:rPr lang="fi-FI" dirty="0" smtClean="0"/>
              <a:t>        </a:t>
            </a:r>
            <a:r>
              <a:rPr lang="fi-FI" b="1" dirty="0" err="1" smtClean="0"/>
              <a:t>void</a:t>
            </a:r>
            <a:r>
              <a:rPr lang="fi-FI" dirty="0" smtClean="0"/>
              <a:t> </a:t>
            </a:r>
            <a:r>
              <a:rPr lang="fi-FI" dirty="0" err="1" smtClean="0"/>
              <a:t>extract</a:t>
            </a:r>
            <a:r>
              <a:rPr lang="fi-FI" dirty="0" smtClean="0"/>
              <a:t>&lt;T&gt;(</a:t>
            </a:r>
            <a:r>
              <a:rPr lang="fi-FI" b="1" dirty="0" smtClean="0"/>
              <a:t>out</a:t>
            </a:r>
            <a:r>
              <a:rPr lang="fi-FI" dirty="0" smtClean="0"/>
              <a:t> T </a:t>
            </a:r>
            <a:r>
              <a:rPr lang="fi-FI" dirty="0" err="1" smtClean="0"/>
              <a:t>hdr</a:t>
            </a:r>
            <a:r>
              <a:rPr lang="fi-FI" dirty="0" smtClean="0"/>
              <a:t>);</a:t>
            </a:r>
            <a:br>
              <a:rPr lang="fi-FI" dirty="0" smtClean="0"/>
            </a:br>
            <a:r>
              <a:rPr lang="fi-FI" dirty="0" smtClean="0"/>
              <a:t>        </a:t>
            </a:r>
            <a:r>
              <a:rPr lang="fi-FI" b="1" dirty="0" err="1" smtClean="0"/>
              <a:t>void</a:t>
            </a:r>
            <a:r>
              <a:rPr lang="fi-FI" dirty="0" smtClean="0"/>
              <a:t> </a:t>
            </a:r>
            <a:r>
              <a:rPr lang="fi-FI" dirty="0" err="1" smtClean="0"/>
              <a:t>extract</a:t>
            </a:r>
            <a:r>
              <a:rPr lang="fi-FI" dirty="0" smtClean="0"/>
              <a:t>&lt;T&gt;(</a:t>
            </a:r>
            <a:r>
              <a:rPr lang="fi-FI" b="1" dirty="0" smtClean="0"/>
              <a:t>out</a:t>
            </a:r>
            <a:r>
              <a:rPr lang="fi-FI" dirty="0" smtClean="0"/>
              <a:t> T </a:t>
            </a:r>
            <a:r>
              <a:rPr lang="fi-FI" dirty="0" err="1" smtClean="0"/>
              <a:t>varSizeHeader</a:t>
            </a:r>
            <a:r>
              <a:rPr lang="fi-FI" dirty="0" smtClean="0"/>
              <a:t>, </a:t>
            </a:r>
            <a:br>
              <a:rPr lang="fi-FI" dirty="0" smtClean="0"/>
            </a:br>
            <a:r>
              <a:rPr lang="fi-FI" dirty="0" smtClean="0"/>
              <a:t>                                     </a:t>
            </a:r>
            <a:r>
              <a:rPr lang="fi-FI" b="1" dirty="0" smtClean="0"/>
              <a:t>in</a:t>
            </a:r>
            <a:r>
              <a:rPr lang="fi-FI" dirty="0" smtClean="0"/>
              <a:t> </a:t>
            </a:r>
            <a:r>
              <a:rPr lang="fi-FI" b="1" dirty="0" err="1" smtClean="0"/>
              <a:t>bit</a:t>
            </a:r>
            <a:r>
              <a:rPr lang="fi-FI" dirty="0" smtClean="0"/>
              <a:t>&lt;32&gt; </a:t>
            </a:r>
            <a:r>
              <a:rPr lang="fi-FI" dirty="0" err="1" smtClean="0"/>
              <a:t>size</a:t>
            </a:r>
            <a:r>
              <a:rPr lang="fi-FI" dirty="0" smtClean="0"/>
              <a:t>);</a:t>
            </a:r>
            <a:br>
              <a:rPr lang="fi-FI" dirty="0" smtClean="0"/>
            </a:br>
            <a:r>
              <a:rPr lang="fi-FI" dirty="0" smtClean="0"/>
              <a:t>        T </a:t>
            </a:r>
            <a:r>
              <a:rPr lang="fi-FI" dirty="0" err="1" smtClean="0"/>
              <a:t>lookahead</a:t>
            </a:r>
            <a:r>
              <a:rPr lang="fi-FI" dirty="0" smtClean="0"/>
              <a:t>&lt;T&gt;();</a:t>
            </a:r>
            <a:br>
              <a:rPr lang="fi-FI" dirty="0" smtClean="0"/>
            </a:br>
            <a:r>
              <a:rPr lang="fi-FI" dirty="0" smtClean="0"/>
              <a:t>} // in </a:t>
            </a:r>
            <a:r>
              <a:rPr lang="fi-FI" dirty="0" err="1" smtClean="0"/>
              <a:t>core</a:t>
            </a:r>
            <a:r>
              <a:rPr lang="fi-FI" dirty="0" smtClean="0"/>
              <a:t> </a:t>
            </a:r>
            <a:r>
              <a:rPr lang="fi-FI" dirty="0" err="1" smtClean="0"/>
              <a:t>library</a:t>
            </a:r>
            <a:r>
              <a:rPr lang="fi-FI" dirty="0" smtClean="0"/>
              <a:t>  </a:t>
            </a:r>
          </a:p>
          <a:p>
            <a:pPr marL="0" indent="0">
              <a:buNone/>
            </a:pPr>
            <a:r>
              <a:rPr lang="fi-FI" b="1" dirty="0" err="1"/>
              <a:t>p</a:t>
            </a:r>
            <a:r>
              <a:rPr lang="fi-FI" b="1" dirty="0" err="1" smtClean="0"/>
              <a:t>arser</a:t>
            </a:r>
            <a:r>
              <a:rPr lang="fi-FI" dirty="0" smtClean="0"/>
              <a:t> </a:t>
            </a:r>
            <a:r>
              <a:rPr lang="fi-FI" dirty="0" err="1" smtClean="0"/>
              <a:t>prs</a:t>
            </a:r>
            <a:r>
              <a:rPr lang="fi-FI" dirty="0" smtClean="0"/>
              <a:t>(</a:t>
            </a:r>
            <a:r>
              <a:rPr lang="fi-FI" dirty="0" err="1" smtClean="0"/>
              <a:t>packet_in</a:t>
            </a:r>
            <a:r>
              <a:rPr lang="fi-FI" dirty="0" smtClean="0"/>
              <a:t> pkt, </a:t>
            </a:r>
            <a:r>
              <a:rPr lang="fi-FI" b="1" dirty="0" smtClean="0"/>
              <a:t>out</a:t>
            </a:r>
            <a:r>
              <a:rPr lang="fi-FI" dirty="0" smtClean="0"/>
              <a:t> </a:t>
            </a:r>
            <a:r>
              <a:rPr lang="fi-FI" dirty="0" err="1" smtClean="0"/>
              <a:t>headers</a:t>
            </a:r>
            <a:r>
              <a:rPr lang="fi-FI" dirty="0" smtClean="0"/>
              <a:t> h)</a:t>
            </a:r>
            <a:br>
              <a:rPr lang="fi-FI" dirty="0" smtClean="0"/>
            </a:br>
            <a:r>
              <a:rPr lang="fi-FI" dirty="0" smtClean="0"/>
              <a:t>{</a:t>
            </a:r>
            <a:br>
              <a:rPr lang="fi-FI" dirty="0" smtClean="0"/>
            </a:br>
            <a:r>
              <a:rPr lang="fi-FI" dirty="0" smtClean="0"/>
              <a:t>   </a:t>
            </a:r>
            <a:r>
              <a:rPr lang="fi-FI" b="1" dirty="0" err="1" smtClean="0"/>
              <a:t>state</a:t>
            </a:r>
            <a:r>
              <a:rPr lang="fi-FI" dirty="0" smtClean="0"/>
              <a:t> p { </a:t>
            </a:r>
            <a:r>
              <a:rPr lang="fi-FI" dirty="0" err="1" smtClean="0"/>
              <a:t>pkt.extract</a:t>
            </a:r>
            <a:r>
              <a:rPr lang="fi-FI" dirty="0" smtClean="0"/>
              <a:t>(</a:t>
            </a:r>
            <a:r>
              <a:rPr lang="fi-FI" dirty="0" err="1" smtClean="0"/>
              <a:t>h.ethernet</a:t>
            </a:r>
            <a:r>
              <a:rPr lang="fi-FI" dirty="0" smtClean="0"/>
              <a:t>); }</a:t>
            </a:r>
            <a:br>
              <a:rPr lang="fi-FI" dirty="0" smtClean="0"/>
            </a:br>
            <a:r>
              <a:rPr lang="fi-FI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373218" y="6081067"/>
            <a:ext cx="76489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/>
              <a:t>Packet_in</a:t>
            </a:r>
            <a:r>
              <a:rPr lang="en-US" sz="2400" dirty="0" smtClean="0"/>
              <a:t>/</a:t>
            </a:r>
            <a:r>
              <a:rPr lang="en-US" sz="2400" dirty="0" err="1" smtClean="0"/>
              <a:t>packet_out</a:t>
            </a:r>
            <a:r>
              <a:rPr lang="en-US" sz="2400" dirty="0" smtClean="0"/>
              <a:t> part of core.p4</a:t>
            </a:r>
          </a:p>
          <a:p>
            <a:r>
              <a:rPr lang="en-US" sz="2400" dirty="0" smtClean="0"/>
              <a:t>Packet is an explicit input. extract is a method of the packet.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85047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Parsing</a:t>
            </a:r>
            <a:br>
              <a:rPr lang="en-US" dirty="0" smtClean="0"/>
            </a:br>
            <a:r>
              <a:rPr lang="en-US" dirty="0"/>
              <a:t>(</a:t>
            </a:r>
            <a:r>
              <a:rPr lang="en-US" dirty="0" smtClean="0"/>
              <a:t>latest, select)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0500" y="1825625"/>
            <a:ext cx="5422900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parser</a:t>
            </a:r>
            <a:r>
              <a:rPr lang="en-US" dirty="0" smtClean="0"/>
              <a:t> </a:t>
            </a:r>
            <a:r>
              <a:rPr lang="en-US" dirty="0" err="1" smtClean="0"/>
              <a:t>parse_ethernet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extract</a:t>
            </a:r>
            <a:r>
              <a:rPr lang="en-US" dirty="0" smtClean="0"/>
              <a:t>(</a:t>
            </a:r>
            <a:r>
              <a:rPr lang="en-US" dirty="0" err="1" smtClean="0"/>
              <a:t>ethernet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return</a:t>
            </a:r>
            <a:r>
              <a:rPr lang="en-US" dirty="0" smtClean="0"/>
              <a:t> </a:t>
            </a:r>
            <a:r>
              <a:rPr lang="en-US" b="1" dirty="0" smtClean="0"/>
              <a:t>select</a:t>
            </a:r>
            <a:r>
              <a:rPr lang="en-US" dirty="0" smtClean="0"/>
              <a:t>(</a:t>
            </a:r>
            <a:r>
              <a:rPr lang="en-US" b="1" dirty="0" err="1" smtClean="0"/>
              <a:t>latest</a:t>
            </a:r>
            <a:r>
              <a:rPr lang="en-US" dirty="0" err="1" smtClean="0"/>
              <a:t>.etherType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   …</a:t>
            </a:r>
          </a:p>
          <a:p>
            <a:pPr marL="0" indent="0">
              <a:buNone/>
            </a:pPr>
            <a:r>
              <a:rPr lang="en-US" dirty="0" smtClean="0"/>
              <a:t>    }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4500" y="1825625"/>
            <a:ext cx="6502400" cy="4351338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state </a:t>
            </a:r>
            <a:r>
              <a:rPr lang="en-US" dirty="0" err="1" smtClean="0"/>
              <a:t>parse_ethernet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pkt.extract</a:t>
            </a:r>
            <a:r>
              <a:rPr lang="en-US" dirty="0" smtClean="0"/>
              <a:t>(</a:t>
            </a:r>
            <a:r>
              <a:rPr lang="en-US" dirty="0" err="1" smtClean="0"/>
              <a:t>h.ethernet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transition</a:t>
            </a:r>
            <a:r>
              <a:rPr lang="en-US" dirty="0" smtClean="0"/>
              <a:t> </a:t>
            </a:r>
            <a:r>
              <a:rPr lang="en-US" b="1" dirty="0" smtClean="0"/>
              <a:t>select </a:t>
            </a:r>
            <a:r>
              <a:rPr lang="en-US" dirty="0" smtClean="0"/>
              <a:t>(</a:t>
            </a:r>
            <a:r>
              <a:rPr lang="en-US" dirty="0" err="1" smtClean="0"/>
              <a:t>h.ethernet.etherType</a:t>
            </a:r>
            <a:r>
              <a:rPr lang="en-US" dirty="0" smtClean="0"/>
              <a:t>)</a:t>
            </a:r>
            <a:br>
              <a:rPr lang="en-US" dirty="0" smtClean="0"/>
            </a:br>
            <a:r>
              <a:rPr lang="en-US" dirty="0" smtClean="0"/>
              <a:t>    {</a:t>
            </a:r>
            <a:br>
              <a:rPr lang="en-US" dirty="0" smtClean="0"/>
            </a:br>
            <a:r>
              <a:rPr lang="en-US" dirty="0" smtClean="0"/>
              <a:t>      …</a:t>
            </a:r>
          </a:p>
          <a:p>
            <a:pPr marL="0" indent="0">
              <a:buNone/>
            </a:pPr>
            <a:r>
              <a:rPr lang="en-US" dirty="0" smtClean="0"/>
              <a:t>    }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1063245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select arguments</a:t>
            </a:r>
            <a:br>
              <a:rPr lang="en-US" dirty="0" smtClean="0"/>
            </a:br>
            <a:r>
              <a:rPr lang="en-US" dirty="0" smtClean="0"/>
              <a:t>value sets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377189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/>
              <a:t>return</a:t>
            </a:r>
            <a:r>
              <a:rPr lang="en-US" dirty="0"/>
              <a:t> </a:t>
            </a:r>
            <a:r>
              <a:rPr lang="en-US" b="1" dirty="0" smtClean="0"/>
              <a:t>select</a:t>
            </a:r>
            <a:r>
              <a:rPr lang="en-US" dirty="0" smtClean="0"/>
              <a:t>(a, b) {</a:t>
            </a:r>
            <a:br>
              <a:rPr lang="en-US" dirty="0" smtClean="0"/>
            </a:br>
            <a:r>
              <a:rPr lang="en-US" dirty="0" smtClean="0"/>
              <a:t>   0x2044: next;</a:t>
            </a:r>
            <a:br>
              <a:rPr lang="en-US" dirty="0" smtClean="0"/>
            </a:br>
            <a:r>
              <a:rPr lang="en-US" dirty="0" smtClean="0"/>
              <a:t>}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84800" y="1825625"/>
            <a:ext cx="5969000" cy="4351338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transition</a:t>
            </a:r>
            <a:r>
              <a:rPr lang="en-US" dirty="0" smtClean="0"/>
              <a:t> </a:t>
            </a:r>
            <a:r>
              <a:rPr lang="en-US" b="1" dirty="0" smtClean="0"/>
              <a:t>select </a:t>
            </a:r>
            <a:r>
              <a:rPr lang="en-US" dirty="0" smtClean="0"/>
              <a:t>(a, b) {</a:t>
            </a:r>
            <a:br>
              <a:rPr lang="en-US" dirty="0" smtClean="0"/>
            </a:br>
            <a:r>
              <a:rPr lang="en-US" dirty="0" smtClean="0"/>
              <a:t>   (0x2, 0x44): next;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6002789" y="6176963"/>
            <a:ext cx="55204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Comma is not concatenation</a:t>
            </a:r>
            <a:r>
              <a:rPr lang="en-US" sz="2400" smtClean="0"/>
              <a:t>: clearer code.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62621462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Parsing</a:t>
            </a:r>
            <a:br>
              <a:rPr lang="en-US" dirty="0" smtClean="0"/>
            </a:br>
            <a:r>
              <a:rPr lang="en-US" dirty="0" smtClean="0"/>
              <a:t>(current, return, default)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15900" y="1825625"/>
            <a:ext cx="4957984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parser</a:t>
            </a:r>
            <a:r>
              <a:rPr lang="en-US" dirty="0" smtClean="0"/>
              <a:t> </a:t>
            </a:r>
            <a:r>
              <a:rPr lang="en-US" dirty="0" err="1" smtClean="0"/>
              <a:t>parse_mpls_bos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return</a:t>
            </a:r>
            <a:r>
              <a:rPr lang="en-US" dirty="0" smtClean="0"/>
              <a:t> </a:t>
            </a:r>
            <a:r>
              <a:rPr lang="en-US" b="1" dirty="0" smtClean="0"/>
              <a:t>select</a:t>
            </a:r>
            <a:r>
              <a:rPr lang="en-US" dirty="0" smtClean="0"/>
              <a:t>(</a:t>
            </a:r>
            <a:r>
              <a:rPr lang="en-US" b="1" dirty="0" smtClean="0"/>
              <a:t>current</a:t>
            </a:r>
            <a:r>
              <a:rPr lang="en-US" dirty="0" smtClean="0"/>
              <a:t>(0, 4)) {</a:t>
            </a:r>
            <a:br>
              <a:rPr lang="en-US" dirty="0" smtClean="0"/>
            </a:br>
            <a:r>
              <a:rPr lang="en-US" dirty="0" smtClean="0"/>
              <a:t>        0x4 : parse_ipv4;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b="1" dirty="0" smtClean="0"/>
              <a:t>default</a:t>
            </a:r>
            <a:r>
              <a:rPr lang="en-US" dirty="0" smtClean="0"/>
              <a:t> : ingress;</a:t>
            </a:r>
            <a:br>
              <a:rPr lang="en-US" dirty="0" smtClean="0"/>
            </a:br>
            <a:r>
              <a:rPr lang="en-US" dirty="0" smtClean="0"/>
              <a:t>    }    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select</a:t>
            </a:r>
            <a:r>
              <a:rPr lang="en-US" dirty="0" smtClean="0"/>
              <a:t>(</a:t>
            </a:r>
            <a:r>
              <a:rPr lang="en-US" b="1" dirty="0" smtClean="0"/>
              <a:t>current</a:t>
            </a:r>
            <a:r>
              <a:rPr lang="en-US" dirty="0" smtClean="0"/>
              <a:t>(4, 8))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64727" y="1825625"/>
            <a:ext cx="6800273" cy="4351338"/>
          </a:xfrm>
        </p:spPr>
        <p:txBody>
          <a:bodyPr/>
          <a:lstStyle/>
          <a:p>
            <a:pPr marL="0" indent="0">
              <a:buNone/>
            </a:pPr>
            <a:r>
              <a:rPr lang="en-US" b="1" dirty="0"/>
              <a:t>s</a:t>
            </a:r>
            <a:r>
              <a:rPr lang="en-US" b="1" dirty="0" smtClean="0"/>
              <a:t>tate</a:t>
            </a:r>
            <a:r>
              <a:rPr lang="en-US" dirty="0" smtClean="0"/>
              <a:t> </a:t>
            </a:r>
            <a:r>
              <a:rPr lang="en-US" dirty="0" err="1" smtClean="0"/>
              <a:t>parse_mpls_bos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transition select </a:t>
            </a:r>
            <a:r>
              <a:rPr lang="en-US" dirty="0" smtClean="0"/>
              <a:t>(</a:t>
            </a:r>
            <a:r>
              <a:rPr lang="en-US" dirty="0" err="1" smtClean="0"/>
              <a:t>p.</a:t>
            </a:r>
            <a:r>
              <a:rPr lang="en-US" dirty="0" err="1" smtClean="0">
                <a:solidFill>
                  <a:srgbClr val="FF0000"/>
                </a:solidFill>
              </a:rPr>
              <a:t>lookahead</a:t>
            </a:r>
            <a:r>
              <a:rPr lang="en-US" dirty="0" smtClean="0"/>
              <a:t>&lt;</a:t>
            </a:r>
            <a:r>
              <a:rPr lang="en-US" b="1" dirty="0" smtClean="0"/>
              <a:t>bit</a:t>
            </a:r>
            <a:r>
              <a:rPr lang="en-US" dirty="0" smtClean="0"/>
              <a:t>&lt;4&gt;&gt;()) {</a:t>
            </a:r>
            <a:br>
              <a:rPr lang="en-US" dirty="0" smtClean="0"/>
            </a:br>
            <a:r>
              <a:rPr lang="en-US" dirty="0" smtClean="0"/>
              <a:t>       0x4: parse_ipv4;</a:t>
            </a:r>
            <a:br>
              <a:rPr lang="en-US" dirty="0" smtClean="0"/>
            </a:br>
            <a:r>
              <a:rPr lang="en-US" dirty="0" smtClean="0"/>
              <a:t>       </a:t>
            </a:r>
            <a:r>
              <a:rPr lang="en-US" b="1" dirty="0" smtClean="0"/>
              <a:t>default</a:t>
            </a:r>
            <a:r>
              <a:rPr lang="en-US" dirty="0" smtClean="0"/>
              <a:t>: accept;</a:t>
            </a:r>
            <a:br>
              <a:rPr lang="en-US" dirty="0" smtClean="0"/>
            </a:br>
            <a:r>
              <a:rPr lang="en-US" dirty="0" smtClean="0"/>
              <a:t>   }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>select </a:t>
            </a:r>
            <a:r>
              <a:rPr lang="en-US" dirty="0"/>
              <a:t>(</a:t>
            </a:r>
            <a:r>
              <a:rPr lang="en-US" dirty="0" err="1" smtClean="0"/>
              <a:t>p.</a:t>
            </a:r>
            <a:r>
              <a:rPr lang="en-US" dirty="0" err="1" smtClean="0">
                <a:solidFill>
                  <a:srgbClr val="FF0000"/>
                </a:solidFill>
              </a:rPr>
              <a:t>lookahead</a:t>
            </a:r>
            <a:r>
              <a:rPr lang="en-US" dirty="0" smtClean="0"/>
              <a:t>&lt;</a:t>
            </a:r>
            <a:r>
              <a:rPr lang="en-US" b="1" dirty="0" smtClean="0"/>
              <a:t>bit</a:t>
            </a:r>
            <a:r>
              <a:rPr lang="en-US" dirty="0" smtClean="0"/>
              <a:t>&lt;8&gt;&gt;()[3:0])</a:t>
            </a:r>
          </a:p>
          <a:p>
            <a:pPr marL="0" indent="0">
              <a:buNone/>
            </a:pPr>
            <a:r>
              <a:rPr lang="en-US" b="1" dirty="0" smtClean="0"/>
              <a:t>select</a:t>
            </a:r>
            <a:r>
              <a:rPr lang="en-US" dirty="0" smtClean="0"/>
              <a:t> (</a:t>
            </a:r>
            <a:r>
              <a:rPr lang="en-US" dirty="0" err="1" smtClean="0"/>
              <a:t>p.lookahead</a:t>
            </a:r>
            <a:r>
              <a:rPr lang="en-US" dirty="0" smtClean="0"/>
              <a:t>&lt;ipv4&gt;().</a:t>
            </a:r>
            <a:r>
              <a:rPr lang="en-US" dirty="0" err="1" smtClean="0"/>
              <a:t>ihl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9836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Deparsers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6400" y="1825625"/>
            <a:ext cx="5181600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r>
              <a:rPr lang="en-US" dirty="0" smtClean="0"/>
              <a:t>N/A</a:t>
            </a:r>
          </a:p>
          <a:p>
            <a:r>
              <a:rPr lang="en-US" dirty="0" smtClean="0"/>
              <a:t>Sometime impossible to infer</a:t>
            </a:r>
          </a:p>
          <a:p>
            <a:r>
              <a:rPr lang="en-US" dirty="0" smtClean="0"/>
              <a:t>Users have no control</a:t>
            </a:r>
            <a:endParaRPr lang="en-US" dirty="0"/>
          </a:p>
          <a:p>
            <a:r>
              <a:rPr lang="en-US" dirty="0" smtClean="0"/>
              <a:t>Hacks for creating fabric headers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24939" y="1219200"/>
            <a:ext cx="6073361" cy="49577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i-FI" b="1" dirty="0" err="1" smtClean="0"/>
              <a:t>extern</a:t>
            </a:r>
            <a:r>
              <a:rPr lang="fi-FI" dirty="0" smtClean="0"/>
              <a:t> </a:t>
            </a:r>
            <a:r>
              <a:rPr lang="fi-FI" dirty="0" err="1" smtClean="0"/>
              <a:t>packet_out</a:t>
            </a:r>
            <a:r>
              <a:rPr lang="fi-FI" dirty="0"/>
              <a:t> </a:t>
            </a:r>
            <a:r>
              <a:rPr lang="fi-FI" dirty="0" smtClean="0"/>
              <a:t>{</a:t>
            </a:r>
            <a:br>
              <a:rPr lang="fi-FI" dirty="0" smtClean="0"/>
            </a:br>
            <a:r>
              <a:rPr lang="fi-FI" dirty="0" smtClean="0"/>
              <a:t>     </a:t>
            </a:r>
            <a:r>
              <a:rPr lang="fi-FI" b="1" dirty="0" err="1" smtClean="0"/>
              <a:t>void</a:t>
            </a:r>
            <a:r>
              <a:rPr lang="fi-FI" dirty="0" smtClean="0"/>
              <a:t> emit&lt;T&gt;(</a:t>
            </a:r>
            <a:r>
              <a:rPr lang="fi-FI" b="1" dirty="0" smtClean="0"/>
              <a:t>in</a:t>
            </a:r>
            <a:r>
              <a:rPr lang="fi-FI" dirty="0" smtClean="0"/>
              <a:t> T </a:t>
            </a:r>
            <a:r>
              <a:rPr lang="fi-FI" dirty="0" err="1" smtClean="0"/>
              <a:t>hdr</a:t>
            </a:r>
            <a:r>
              <a:rPr lang="fi-FI" dirty="0" smtClean="0"/>
              <a:t>);</a:t>
            </a:r>
            <a:br>
              <a:rPr lang="fi-FI" dirty="0" smtClean="0"/>
            </a:br>
            <a:r>
              <a:rPr lang="fi-FI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control</a:t>
            </a:r>
            <a:r>
              <a:rPr lang="en-US" dirty="0" smtClean="0"/>
              <a:t> deparser(</a:t>
            </a:r>
            <a:r>
              <a:rPr lang="en-US" b="1" dirty="0" smtClean="0"/>
              <a:t>in</a:t>
            </a:r>
            <a:r>
              <a:rPr lang="en-US" dirty="0" smtClean="0"/>
              <a:t> headers h, </a:t>
            </a:r>
            <a:r>
              <a:rPr lang="en-US" dirty="0" err="1" smtClean="0"/>
              <a:t>packet_out</a:t>
            </a:r>
            <a:r>
              <a:rPr lang="en-US" dirty="0" smtClean="0"/>
              <a:t> p)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p.emit</a:t>
            </a:r>
            <a:r>
              <a:rPr lang="en-US" dirty="0" smtClean="0"/>
              <a:t>(</a:t>
            </a:r>
            <a:r>
              <a:rPr lang="en-US" dirty="0" err="1" smtClean="0"/>
              <a:t>h.ethernet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p.emit</a:t>
            </a:r>
            <a:r>
              <a:rPr lang="en-US" dirty="0" smtClean="0"/>
              <a:t>(</a:t>
            </a:r>
            <a:r>
              <a:rPr lang="en-US" dirty="0" err="1" smtClean="0"/>
              <a:t>h.ip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724939" y="6027003"/>
            <a:ext cx="596549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 smtClean="0"/>
              <a:t>Deparsers</a:t>
            </a:r>
            <a:r>
              <a:rPr lang="en-US" sz="2400" dirty="0" smtClean="0"/>
              <a:t> clearly specify header sequence.</a:t>
            </a:r>
          </a:p>
          <a:p>
            <a:r>
              <a:rPr lang="en-US" sz="2400" dirty="0" smtClean="0"/>
              <a:t>Tool tries to infer them.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28058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207176"/>
          </a:xfrm>
        </p:spPr>
        <p:txBody>
          <a:bodyPr/>
          <a:lstStyle/>
          <a:p>
            <a:r>
              <a:rPr lang="en-US" dirty="0" smtClean="0"/>
              <a:t>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300" y="1181101"/>
            <a:ext cx="5043854" cy="4616072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/>
              <a:t>action</a:t>
            </a:r>
            <a:r>
              <a:rPr lang="en-US" dirty="0"/>
              <a:t> forward(port)		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err="1" smtClean="0"/>
              <a:t>modify_field</a:t>
            </a:r>
            <a:r>
              <a:rPr lang="en-US" dirty="0" smtClean="0"/>
              <a:t>(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std_metadata.egress_port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/>
              <a:t>port);	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} </a:t>
            </a:r>
            <a:endParaRPr lang="en-US" dirty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86438" y="1181100"/>
            <a:ext cx="5910262" cy="55498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forward(</a:t>
            </a:r>
            <a:r>
              <a:rPr lang="en-US" b="1" dirty="0" smtClean="0"/>
              <a:t>bit</a:t>
            </a:r>
            <a:r>
              <a:rPr lang="en-US" dirty="0" smtClean="0"/>
              <a:t>&lt;9&gt; port)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std_metadata.egress_port</a:t>
            </a:r>
            <a:r>
              <a:rPr lang="en-US" dirty="0" smtClean="0"/>
              <a:t> = port;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f(</a:t>
            </a:r>
            <a:r>
              <a:rPr lang="en-US" b="1" dirty="0"/>
              <a:t>out</a:t>
            </a:r>
            <a:r>
              <a:rPr lang="en-US" dirty="0"/>
              <a:t> </a:t>
            </a:r>
            <a:r>
              <a:rPr lang="en-US" b="1" dirty="0"/>
              <a:t>bit</a:t>
            </a:r>
            <a:r>
              <a:rPr lang="en-US" dirty="0"/>
              <a:t>&lt;9&gt; </a:t>
            </a:r>
            <a:r>
              <a:rPr lang="en-US" dirty="0" err="1"/>
              <a:t>dst</a:t>
            </a:r>
            <a:r>
              <a:rPr lang="en-US" dirty="0"/>
              <a:t>, </a:t>
            </a:r>
            <a:r>
              <a:rPr lang="en-US" b="1" dirty="0"/>
              <a:t>in</a:t>
            </a:r>
            <a:r>
              <a:rPr lang="en-US" dirty="0"/>
              <a:t> </a:t>
            </a:r>
            <a:r>
              <a:rPr lang="en-US" b="1" dirty="0"/>
              <a:t>bit</a:t>
            </a:r>
            <a:r>
              <a:rPr lang="en-US" dirty="0"/>
              <a:t>&lt;9&gt; </a:t>
            </a:r>
            <a:r>
              <a:rPr lang="en-US" dirty="0" smtClean="0"/>
              <a:t>off,</a:t>
            </a:r>
            <a:br>
              <a:rPr lang="en-US" dirty="0" smtClean="0"/>
            </a:br>
            <a:r>
              <a:rPr lang="en-US" dirty="0" smtClean="0"/>
              <a:t>               </a:t>
            </a:r>
            <a:r>
              <a:rPr lang="en-US" b="1" dirty="0" smtClean="0"/>
              <a:t>bit</a:t>
            </a:r>
            <a:r>
              <a:rPr lang="en-US" dirty="0" smtClean="0"/>
              <a:t>&lt;9&gt; data)</a:t>
            </a:r>
          </a:p>
          <a:p>
            <a:pPr marL="0" indent="0">
              <a:buNone/>
            </a:pP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dst</a:t>
            </a:r>
            <a:r>
              <a:rPr lang="en-US" dirty="0" smtClean="0"/>
              <a:t> = off + data;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 smtClean="0"/>
              <a:t>f(d, a, b);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9568530" y="3850621"/>
            <a:ext cx="225940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/>
              <a:t>Set by control plane</a:t>
            </a:r>
            <a:endParaRPr lang="en-US" sz="2000" i="1" dirty="0"/>
          </a:p>
        </p:txBody>
      </p:sp>
      <p:cxnSp>
        <p:nvCxnSpPr>
          <p:cNvPr id="7" name="Straight Arrow Connector 6"/>
          <p:cNvCxnSpPr>
            <a:stCxn id="8" idx="2"/>
          </p:cNvCxnSpPr>
          <p:nvPr/>
        </p:nvCxnSpPr>
        <p:spPr>
          <a:xfrm flipH="1">
            <a:off x="8839488" y="3115418"/>
            <a:ext cx="1241592" cy="3038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8808360" y="2715308"/>
            <a:ext cx="254544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smtClean="0"/>
              <a:t>Bound at compile-time</a:t>
            </a:r>
            <a:endParaRPr lang="en-US" sz="2000" i="1" dirty="0"/>
          </a:p>
        </p:txBody>
      </p:sp>
      <p:cxnSp>
        <p:nvCxnSpPr>
          <p:cNvPr id="11" name="Straight Arrow Connector 10"/>
          <p:cNvCxnSpPr>
            <a:stCxn id="8" idx="2"/>
          </p:cNvCxnSpPr>
          <p:nvPr/>
        </p:nvCxnSpPr>
        <p:spPr>
          <a:xfrm>
            <a:off x="10081080" y="3115418"/>
            <a:ext cx="616711" cy="3038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5" idx="1"/>
          </p:cNvCxnSpPr>
          <p:nvPr/>
        </p:nvCxnSpPr>
        <p:spPr>
          <a:xfrm flipH="1" flipV="1">
            <a:off x="8839487" y="3984944"/>
            <a:ext cx="729043" cy="657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9427918" y="5558808"/>
            <a:ext cx="16701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/>
              <a:t>Invocation of f</a:t>
            </a:r>
            <a:endParaRPr lang="en-US" sz="2000" i="1" dirty="0"/>
          </a:p>
        </p:txBody>
      </p:sp>
      <p:cxnSp>
        <p:nvCxnSpPr>
          <p:cNvPr id="24" name="Straight Arrow Connector 23"/>
          <p:cNvCxnSpPr>
            <a:stCxn id="21" idx="1"/>
          </p:cNvCxnSpPr>
          <p:nvPr/>
        </p:nvCxnSpPr>
        <p:spPr>
          <a:xfrm flipH="1">
            <a:off x="7302500" y="5758863"/>
            <a:ext cx="2125418" cy="245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1947638" y="6033253"/>
            <a:ext cx="103163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Typed actions. Separated control-plane arguments and data-plane arguments.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3463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Drop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6652" y="1825625"/>
            <a:ext cx="4409661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dirty="0"/>
              <a:t>d</a:t>
            </a:r>
            <a:r>
              <a:rPr lang="en-US" dirty="0" smtClean="0"/>
              <a:t>rop()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The semantics of drop is</a:t>
            </a:r>
            <a:r>
              <a:rPr lang="en-US" dirty="0"/>
              <a:t> </a:t>
            </a:r>
            <a:r>
              <a:rPr lang="en-US" dirty="0" smtClean="0"/>
              <a:t>very complex and confusing.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86400" y="856527"/>
            <a:ext cx="6705600" cy="5320436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struct</a:t>
            </a:r>
            <a:r>
              <a:rPr lang="en-US" dirty="0" smtClean="0"/>
              <a:t> </a:t>
            </a:r>
            <a:r>
              <a:rPr lang="en-US" dirty="0" err="1" smtClean="0"/>
              <a:t>intrinsicMetadata</a:t>
            </a:r>
            <a:r>
              <a:rPr lang="en-US" dirty="0" smtClean="0"/>
              <a:t> { </a:t>
            </a:r>
            <a:r>
              <a:rPr lang="en-US" b="1" dirty="0" smtClean="0"/>
              <a:t>bit</a:t>
            </a:r>
            <a:r>
              <a:rPr lang="en-US" dirty="0" smtClean="0"/>
              <a:t> </a:t>
            </a:r>
            <a:r>
              <a:rPr lang="en-US" dirty="0" err="1" smtClean="0"/>
              <a:t>markDrop</a:t>
            </a:r>
            <a:r>
              <a:rPr lang="en-US" dirty="0" smtClean="0"/>
              <a:t>; }</a:t>
            </a:r>
          </a:p>
          <a:p>
            <a:pPr marL="0" indent="0">
              <a:buNone/>
            </a:pPr>
            <a:r>
              <a:rPr lang="en-US" b="1" dirty="0" smtClean="0"/>
              <a:t>control</a:t>
            </a:r>
            <a:r>
              <a:rPr lang="en-US" dirty="0" smtClean="0"/>
              <a:t> ingress(</a:t>
            </a:r>
            <a:r>
              <a:rPr lang="en-US" b="1" dirty="0" smtClean="0"/>
              <a:t>out</a:t>
            </a:r>
            <a:r>
              <a:rPr lang="en-US" dirty="0" smtClean="0"/>
              <a:t> </a:t>
            </a:r>
            <a:r>
              <a:rPr lang="en-US" dirty="0" err="1" smtClean="0"/>
              <a:t>intrinsicMetadata</a:t>
            </a:r>
            <a:r>
              <a:rPr lang="en-US" dirty="0" smtClean="0"/>
              <a:t> m) {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   action</a:t>
            </a:r>
            <a:r>
              <a:rPr lang="en-US" dirty="0" smtClean="0"/>
              <a:t> drop() {</a:t>
            </a:r>
            <a:br>
              <a:rPr lang="en-US" dirty="0" smtClean="0"/>
            </a:br>
            <a:r>
              <a:rPr lang="en-US" dirty="0" smtClean="0"/>
              <a:t>      </a:t>
            </a:r>
            <a:r>
              <a:rPr lang="en-US" dirty="0" err="1" smtClean="0"/>
              <a:t>m.markDrop</a:t>
            </a:r>
            <a:r>
              <a:rPr lang="en-US" dirty="0" smtClean="0"/>
              <a:t> = 1;</a:t>
            </a:r>
            <a:br>
              <a:rPr lang="en-US" dirty="0" smtClean="0"/>
            </a:br>
            <a:r>
              <a:rPr lang="en-US" dirty="0" smtClean="0"/>
              <a:t>   }</a:t>
            </a:r>
          </a:p>
          <a:p>
            <a:pPr marL="0" indent="0">
              <a:buNone/>
            </a:pP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803374" y="6311901"/>
            <a:ext cx="8514028" cy="4660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Users can implement several flavors of drop, according to needs.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700591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key specification</a:t>
            </a:r>
            <a:br>
              <a:rPr lang="en-US" dirty="0" smtClean="0"/>
            </a:br>
            <a:r>
              <a:rPr lang="en-US" dirty="0" smtClean="0"/>
              <a:t>(reads)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27991" y="1825625"/>
            <a:ext cx="5691809" cy="4351338"/>
          </a:xfrm>
          <a:solidFill>
            <a:srgbClr val="FFFEE0"/>
          </a:solidFill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mac_acl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reads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meta.if</a:t>
            </a:r>
            <a:r>
              <a:rPr lang="en-US" dirty="0" smtClean="0"/>
              <a:t> : ternary;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meta.label</a:t>
            </a:r>
            <a:r>
              <a:rPr lang="en-US" dirty="0" smtClean="0"/>
              <a:t> : ternary;</a:t>
            </a:r>
            <a:br>
              <a:rPr lang="en-US" dirty="0" smtClean="0"/>
            </a:br>
            <a:r>
              <a:rPr lang="en-US" dirty="0" smtClean="0"/>
              <a:t>    }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dirty="0" err="1" smtClean="0"/>
              <a:t>match_kind</a:t>
            </a:r>
            <a:r>
              <a:rPr lang="en-US" b="1" dirty="0" smtClean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    exact,</a:t>
            </a:r>
            <a:br>
              <a:rPr lang="en-US" dirty="0" smtClean="0"/>
            </a:br>
            <a:r>
              <a:rPr lang="en-US" dirty="0" smtClean="0"/>
              <a:t>        ternary,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lpm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} // in core.p4</a:t>
            </a:r>
          </a:p>
          <a:p>
            <a:pPr marL="0" indent="0">
              <a:buNone/>
            </a:pPr>
            <a:r>
              <a:rPr lang="en-US" dirty="0" smtClean="0"/>
              <a:t>// more can be in architecture</a:t>
            </a:r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mac_acl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key</a:t>
            </a:r>
            <a:r>
              <a:rPr lang="en-US" dirty="0" smtClean="0"/>
              <a:t> = {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meta.if</a:t>
            </a:r>
            <a:r>
              <a:rPr lang="en-US" dirty="0" smtClean="0"/>
              <a:t> : ternary;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meta.label</a:t>
            </a:r>
            <a:r>
              <a:rPr lang="en-US" dirty="0" smtClean="0"/>
              <a:t> : ternary; </a:t>
            </a:r>
            <a:br>
              <a:rPr lang="en-US" dirty="0" smtClean="0"/>
            </a:br>
            <a:r>
              <a:rPr lang="en-US" dirty="0" smtClean="0"/>
              <a:t>   }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400800" y="6311900"/>
            <a:ext cx="5916602" cy="466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Match kinds are no longer hardwired.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664359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921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Table action list</a:t>
            </a:r>
            <a:br>
              <a:rPr lang="en-US" dirty="0" smtClean="0"/>
            </a:br>
            <a:r>
              <a:rPr lang="en-US" dirty="0" smtClean="0"/>
              <a:t>(actions)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/>
              <a:t>t</a:t>
            </a:r>
            <a:r>
              <a:rPr lang="en-US" b="1" dirty="0" smtClean="0"/>
              <a:t>able</a:t>
            </a:r>
            <a:r>
              <a:rPr lang="en-US" dirty="0" smtClean="0"/>
              <a:t> t {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   </a:t>
            </a:r>
            <a:r>
              <a:rPr lang="en-US" b="1" dirty="0" smtClean="0"/>
              <a:t>actions</a:t>
            </a:r>
            <a:r>
              <a:rPr lang="en-US" dirty="0" smtClean="0"/>
              <a:t> { a; b; c; }</a:t>
            </a:r>
          </a:p>
          <a:p>
            <a:pPr marL="0" indent="0">
              <a:buNone/>
            </a:pP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t(</a:t>
            </a:r>
            <a:r>
              <a:rPr lang="en-US" b="1" dirty="0" smtClean="0"/>
              <a:t>in</a:t>
            </a:r>
            <a:r>
              <a:rPr lang="en-US" dirty="0" smtClean="0"/>
              <a:t> </a:t>
            </a:r>
            <a:r>
              <a:rPr lang="en-US" b="1" dirty="0" smtClean="0"/>
              <a:t>bit</a:t>
            </a:r>
            <a:r>
              <a:rPr lang="en-US" dirty="0" smtClean="0"/>
              <a:t> skip) {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</a:t>
            </a:r>
            <a:r>
              <a:rPr lang="en-US" b="1" dirty="0" smtClean="0"/>
              <a:t>actions</a:t>
            </a:r>
            <a:r>
              <a:rPr lang="en-US" dirty="0" smtClean="0"/>
              <a:t> = {</a:t>
            </a:r>
            <a:br>
              <a:rPr lang="en-US" dirty="0" smtClean="0"/>
            </a:br>
            <a:r>
              <a:rPr lang="en-US" dirty="0" smtClean="0"/>
              <a:t>     a; b; c(skip);</a:t>
            </a:r>
            <a:br>
              <a:rPr lang="en-US" dirty="0" smtClean="0"/>
            </a:br>
            <a:r>
              <a:rPr lang="en-US" dirty="0" smtClean="0"/>
              <a:t>   }</a:t>
            </a:r>
          </a:p>
          <a:p>
            <a:pPr marL="0" indent="0">
              <a:buNone/>
            </a:pPr>
            <a:r>
              <a:rPr lang="en-US" dirty="0"/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1721673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size attributes</a:t>
            </a:r>
            <a:br>
              <a:rPr lang="en-US" dirty="0" smtClean="0"/>
            </a:br>
            <a:r>
              <a:rPr lang="en-US" dirty="0" smtClean="0"/>
              <a:t>(size, </a:t>
            </a:r>
            <a:r>
              <a:rPr lang="en-US" dirty="0" err="1" smtClean="0"/>
              <a:t>max_size</a:t>
            </a:r>
            <a:r>
              <a:rPr lang="en-US" dirty="0" smtClean="0"/>
              <a:t>, </a:t>
            </a:r>
            <a:r>
              <a:rPr lang="en-US" dirty="0" err="1" smtClean="0"/>
              <a:t>min_size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t {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…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size</a:t>
            </a:r>
            <a:r>
              <a:rPr lang="en-US" dirty="0" smtClean="0"/>
              <a:t> : 4;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max_size</a:t>
            </a:r>
            <a:r>
              <a:rPr lang="en-US" dirty="0" smtClean="0"/>
              <a:t> : 128;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min_size</a:t>
            </a:r>
            <a:r>
              <a:rPr lang="en-US" dirty="0" smtClean="0"/>
              <a:t> : 2;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t() {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…</a:t>
            </a:r>
            <a:br>
              <a:rPr lang="en-US" dirty="0" smtClean="0"/>
            </a:br>
            <a:r>
              <a:rPr lang="en-US" dirty="0" smtClean="0"/>
              <a:t>   size = 4;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789761" y="6311900"/>
            <a:ext cx="4275849" cy="466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All </a:t>
            </a:r>
            <a:r>
              <a:rPr lang="en-US" sz="2400" smtClean="0"/>
              <a:t>such attributes are optional.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092496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P4 v1.1: 76 keywords =&gt; P4 v1.2: 39 </a:t>
            </a:r>
            <a:r>
              <a:rPr lang="en-US" dirty="0" smtClean="0"/>
              <a:t>keywords</a:t>
            </a:r>
          </a:p>
          <a:p>
            <a:r>
              <a:rPr lang="en-US" dirty="0" smtClean="0"/>
              <a:t>All functionality is preserved</a:t>
            </a:r>
          </a:p>
          <a:p>
            <a:r>
              <a:rPr lang="en-US" dirty="0" smtClean="0"/>
              <a:t>Removed keywords can be implemented by </a:t>
            </a:r>
            <a:r>
              <a:rPr lang="en-US" smtClean="0"/>
              <a:t>library elements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84127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Learning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generate_digest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120505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err="1" smtClean="0"/>
              <a:t>field_list</a:t>
            </a:r>
            <a:r>
              <a:rPr lang="en-US" dirty="0" smtClean="0"/>
              <a:t> </a:t>
            </a:r>
            <a:r>
              <a:rPr lang="en-US" dirty="0" err="1" smtClean="0"/>
              <a:t>mac_digest</a:t>
            </a:r>
            <a:r>
              <a:rPr lang="en-US" dirty="0" smtClean="0"/>
              <a:t> { … }</a:t>
            </a:r>
          </a:p>
          <a:p>
            <a:pPr marL="0" indent="0">
              <a:buNone/>
            </a:pPr>
            <a:r>
              <a:rPr lang="en-US" dirty="0" smtClean="0"/>
              <a:t>#define MAC_RECV 0</a:t>
            </a:r>
          </a:p>
          <a:p>
            <a:pPr marL="0" indent="0">
              <a:buNone/>
            </a:pPr>
            <a:r>
              <a:rPr lang="en-US" b="1" dirty="0" err="1" smtClean="0"/>
              <a:t>generate_digest</a:t>
            </a:r>
            <a:r>
              <a:rPr lang="en-US" dirty="0" smtClean="0"/>
              <a:t>(MAC_RECV,</a:t>
            </a:r>
            <a:br>
              <a:rPr lang="en-US" dirty="0" smtClean="0"/>
            </a:br>
            <a:r>
              <a:rPr lang="en-US" dirty="0" smtClean="0"/>
              <a:t>                               </a:t>
            </a:r>
            <a:r>
              <a:rPr lang="en-US" dirty="0" err="1" smtClean="0"/>
              <a:t>mac_digest</a:t>
            </a:r>
            <a:r>
              <a:rPr lang="en-US" dirty="0" smtClean="0"/>
              <a:t>);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774418" cy="4351338"/>
          </a:xfrm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digest&lt;T&gt;(bit&lt;32&gt; </a:t>
            </a:r>
            <a:r>
              <a:rPr lang="en-US" dirty="0" err="1" smtClean="0"/>
              <a:t>recv</a:t>
            </a:r>
            <a:r>
              <a:rPr lang="en-US" dirty="0" smtClean="0"/>
              <a:t>, T data);</a:t>
            </a:r>
          </a:p>
          <a:p>
            <a:pPr marL="0" indent="0">
              <a:buNone/>
            </a:pPr>
            <a:r>
              <a:rPr lang="en-US" dirty="0" smtClean="0"/>
              <a:t>digest(0, { p.f1, p.f2 });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Going forward the digest receiver will be an </a:t>
            </a:r>
            <a:r>
              <a:rPr lang="en-US" dirty="0" err="1" smtClean="0"/>
              <a:t>enum</a:t>
            </a:r>
            <a:r>
              <a:rPr lang="en-US" dirty="0"/>
              <a:t> </a:t>
            </a:r>
            <a:r>
              <a:rPr lang="en-US" dirty="0" smtClean="0"/>
              <a:t>defined in the architecture.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518990" y="5946130"/>
            <a:ext cx="76730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Digest receivers will no longer just hardwired constants -&gt;</a:t>
            </a:r>
          </a:p>
          <a:p>
            <a:r>
              <a:rPr lang="en-US" sz="2400" dirty="0" smtClean="0"/>
              <a:t>control-plane API exposed names.</a:t>
            </a:r>
          </a:p>
        </p:txBody>
      </p:sp>
    </p:spTree>
    <p:extLst>
      <p:ext uri="{BB962C8B-B14F-4D97-AF65-F5344CB8AC3E}">
        <p14:creationId xmlns:p14="http://schemas.microsoft.com/office/powerpoint/2010/main" val="801675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Direct counter</a:t>
            </a:r>
            <a:br>
              <a:rPr lang="en-US" dirty="0" smtClean="0"/>
            </a:br>
            <a:r>
              <a:rPr lang="en-US" dirty="0" smtClean="0"/>
              <a:t>(counter, direct, packets, payload, saturating)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5726" y="1876701"/>
            <a:ext cx="4184239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b="1" dirty="0"/>
              <a:t>counter </a:t>
            </a:r>
            <a:r>
              <a:rPr lang="en-US" dirty="0" err="1"/>
              <a:t>ip_pkts_by_dest</a:t>
            </a:r>
            <a:r>
              <a:rPr lang="en-US" dirty="0"/>
              <a:t>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</a:t>
            </a:r>
            <a:r>
              <a:rPr lang="en-US" dirty="0"/>
              <a:t>type : </a:t>
            </a:r>
            <a:r>
              <a:rPr lang="en-US" b="1" dirty="0"/>
              <a:t>packets</a:t>
            </a:r>
            <a:r>
              <a:rPr lang="en-US" dirty="0"/>
              <a:t>; </a:t>
            </a:r>
            <a:br>
              <a:rPr lang="en-US" dirty="0"/>
            </a:br>
            <a:r>
              <a:rPr lang="en-US" dirty="0" smtClean="0"/>
              <a:t>  </a:t>
            </a:r>
            <a:r>
              <a:rPr lang="en-US" b="1" dirty="0" smtClean="0"/>
              <a:t>direct </a:t>
            </a:r>
            <a:r>
              <a:rPr lang="en-US" dirty="0"/>
              <a:t>: </a:t>
            </a:r>
            <a:r>
              <a:rPr lang="en-US" dirty="0" err="1"/>
              <a:t>ip_host_table</a:t>
            </a:r>
            <a:r>
              <a:rPr lang="en-US" dirty="0"/>
              <a:t>;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} </a:t>
            </a:r>
            <a:endParaRPr lang="en-US" dirty="0" smtClean="0">
              <a:effectLst/>
            </a:endParaRP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74638" y="1702027"/>
            <a:ext cx="7411346" cy="479383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enum</a:t>
            </a:r>
            <a:r>
              <a:rPr lang="en-US" dirty="0" smtClean="0"/>
              <a:t> </a:t>
            </a:r>
            <a:r>
              <a:rPr lang="en-US" dirty="0" err="1" smtClean="0"/>
              <a:t>CounterType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 Packets, Bytes, Both }</a:t>
            </a:r>
          </a:p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</a:t>
            </a:r>
            <a:r>
              <a:rPr lang="en-US" dirty="0" err="1" smtClean="0"/>
              <a:t>DirectCounter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DirectCounter</a:t>
            </a:r>
            <a:r>
              <a:rPr lang="en-US" dirty="0" smtClean="0"/>
              <a:t>(</a:t>
            </a:r>
            <a:r>
              <a:rPr lang="en-US" dirty="0" err="1" smtClean="0"/>
              <a:t>CounterType</a:t>
            </a:r>
            <a:r>
              <a:rPr lang="en-US" dirty="0" smtClean="0"/>
              <a:t> </a:t>
            </a:r>
            <a:r>
              <a:rPr lang="en-US" dirty="0" err="1" smtClean="0"/>
              <a:t>ct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 // in library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t { …</a:t>
            </a:r>
            <a:br>
              <a:rPr lang="en-US" dirty="0" smtClean="0"/>
            </a:br>
            <a:r>
              <a:rPr lang="en-US" dirty="0" smtClean="0"/>
              <a:t>   counters = </a:t>
            </a:r>
            <a:r>
              <a:rPr lang="en-US" dirty="0" err="1" smtClean="0"/>
              <a:t>DirectCounter</a:t>
            </a:r>
            <a:r>
              <a:rPr lang="en-US" dirty="0" smtClean="0"/>
              <a:t>(</a:t>
            </a:r>
            <a:r>
              <a:rPr lang="en-US" dirty="0" err="1" smtClean="0"/>
              <a:t>CounterType.packets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359965" y="6414052"/>
            <a:ext cx="772601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Direct and static counters are different kinds of objects.</a:t>
            </a:r>
          </a:p>
        </p:txBody>
      </p:sp>
    </p:spTree>
    <p:extLst>
      <p:ext uri="{BB962C8B-B14F-4D97-AF65-F5344CB8AC3E}">
        <p14:creationId xmlns:p14="http://schemas.microsoft.com/office/powerpoint/2010/main" val="2090271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Static counter</a:t>
            </a:r>
            <a:br>
              <a:rPr lang="en-US" dirty="0" smtClean="0"/>
            </a:br>
            <a:r>
              <a:rPr lang="en-US" dirty="0" smtClean="0"/>
              <a:t>(static, </a:t>
            </a:r>
            <a:r>
              <a:rPr lang="en-US" dirty="0" err="1" smtClean="0"/>
              <a:t>instance_count</a:t>
            </a:r>
            <a:r>
              <a:rPr lang="en-US" dirty="0" smtClean="0"/>
              <a:t>, count, type, </a:t>
            </a:r>
            <a:r>
              <a:rPr lang="en-US" dirty="0" err="1" smtClean="0"/>
              <a:t>min_width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4"/>
            <a:ext cx="4451430" cy="4351339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act(</a:t>
            </a:r>
            <a:r>
              <a:rPr lang="en-US" dirty="0" err="1" smtClean="0"/>
              <a:t>idx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count</a:t>
            </a:r>
            <a:r>
              <a:rPr lang="en-US" dirty="0" smtClean="0"/>
              <a:t>(</a:t>
            </a:r>
            <a:r>
              <a:rPr lang="en-US" dirty="0" err="1" smtClean="0"/>
              <a:t>cntDum</a:t>
            </a:r>
            <a:r>
              <a:rPr lang="en-US" dirty="0" smtClean="0"/>
              <a:t>, </a:t>
            </a:r>
            <a:r>
              <a:rPr lang="en-US" dirty="0" err="1" smtClean="0"/>
              <a:t>idx</a:t>
            </a:r>
            <a:r>
              <a:rPr lang="en-US" dirty="0" smtClean="0"/>
              <a:t>);  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>counter</a:t>
            </a:r>
            <a:r>
              <a:rPr lang="en-US" dirty="0" smtClean="0"/>
              <a:t> </a:t>
            </a:r>
            <a:r>
              <a:rPr lang="en-US" dirty="0" err="1" smtClean="0"/>
              <a:t>cntDum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type</a:t>
            </a:r>
            <a:r>
              <a:rPr lang="en-US" dirty="0" smtClean="0"/>
              <a:t>: packets;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static</a:t>
            </a:r>
            <a:r>
              <a:rPr lang="en-US" dirty="0" smtClean="0"/>
              <a:t>: tab1;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instance_count</a:t>
            </a:r>
            <a:r>
              <a:rPr lang="en-US" dirty="0" smtClean="0"/>
              <a:t>: 200;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51500" y="1825625"/>
            <a:ext cx="62230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Counter {</a:t>
            </a:r>
            <a:br>
              <a:rPr lang="en-US" dirty="0" smtClean="0"/>
            </a:br>
            <a:r>
              <a:rPr lang="en-US" dirty="0" smtClean="0"/>
              <a:t>    Counter(bit&lt;32&gt; size, </a:t>
            </a:r>
            <a:r>
              <a:rPr lang="en-US" dirty="0" err="1" smtClean="0"/>
              <a:t>CounterType</a:t>
            </a:r>
            <a:r>
              <a:rPr lang="en-US" dirty="0" smtClean="0"/>
              <a:t> t);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void</a:t>
            </a:r>
            <a:r>
              <a:rPr lang="en-US" dirty="0" smtClean="0"/>
              <a:t> increment(</a:t>
            </a:r>
            <a:r>
              <a:rPr lang="en-US" b="1" dirty="0" smtClean="0"/>
              <a:t>in</a:t>
            </a:r>
            <a:r>
              <a:rPr lang="en-US" dirty="0" smtClean="0"/>
              <a:t> bit&lt;32&gt; index);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dirty="0" smtClean="0"/>
              <a:t>Counter(128, </a:t>
            </a:r>
            <a:r>
              <a:rPr lang="en-US" dirty="0" err="1" smtClean="0"/>
              <a:t>CounterType.Both</a:t>
            </a:r>
            <a:r>
              <a:rPr lang="en-US" dirty="0" smtClean="0"/>
              <a:t>) </a:t>
            </a:r>
            <a:r>
              <a:rPr lang="en-US" dirty="0" err="1" smtClean="0"/>
              <a:t>cnt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act(</a:t>
            </a:r>
            <a:r>
              <a:rPr lang="en-US" b="1" dirty="0" smtClean="0"/>
              <a:t>bit</a:t>
            </a:r>
            <a:r>
              <a:rPr lang="en-US" dirty="0" smtClean="0"/>
              <a:t>&lt;16&gt; </a:t>
            </a:r>
            <a:r>
              <a:rPr lang="en-US" dirty="0" err="1" smtClean="0"/>
              <a:t>idx</a:t>
            </a:r>
            <a:r>
              <a:rPr lang="en-US" dirty="0" smtClean="0"/>
              <a:t>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cnt.increment</a:t>
            </a:r>
            <a:r>
              <a:rPr lang="en-US" dirty="0" smtClean="0"/>
              <a:t>(</a:t>
            </a:r>
            <a:r>
              <a:rPr lang="en-US" dirty="0" err="1" smtClean="0"/>
              <a:t>idx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651500" y="6281300"/>
            <a:ext cx="62947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Static counters are just a simpler kind </a:t>
            </a:r>
            <a:r>
              <a:rPr lang="en-US" sz="2400" smtClean="0"/>
              <a:t>of register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48295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Meter</a:t>
            </a:r>
            <a:br>
              <a:rPr lang="en-US" dirty="0" smtClean="0"/>
            </a:br>
            <a:r>
              <a:rPr lang="en-US" dirty="0" smtClean="0"/>
              <a:t>(type, result, </a:t>
            </a:r>
            <a:r>
              <a:rPr lang="en-US" dirty="0" err="1" smtClean="0"/>
              <a:t>instance_count</a:t>
            </a:r>
            <a:r>
              <a:rPr lang="en-US" dirty="0" smtClean="0"/>
              <a:t>, </a:t>
            </a:r>
            <a:r>
              <a:rPr lang="en-US" dirty="0" err="1" smtClean="0"/>
              <a:t>execute_meter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825625"/>
            <a:ext cx="5080000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meter</a:t>
            </a:r>
            <a:r>
              <a:rPr lang="en-US" dirty="0" smtClean="0"/>
              <a:t> </a:t>
            </a:r>
            <a:r>
              <a:rPr lang="en-US" dirty="0" err="1" smtClean="0"/>
              <a:t>s_meter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type</a:t>
            </a:r>
            <a:r>
              <a:rPr lang="en-US" dirty="0" smtClean="0"/>
              <a:t> : </a:t>
            </a:r>
            <a:r>
              <a:rPr lang="en-US" b="1" dirty="0" smtClean="0"/>
              <a:t>bytes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result</a:t>
            </a:r>
            <a:r>
              <a:rPr lang="en-US" dirty="0" smtClean="0"/>
              <a:t> : </a:t>
            </a:r>
            <a:r>
              <a:rPr lang="en-US" dirty="0" err="1" smtClean="0"/>
              <a:t>meta.color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err="1" smtClean="0"/>
              <a:t>instance_count</a:t>
            </a:r>
            <a:r>
              <a:rPr lang="en-US" dirty="0" smtClean="0"/>
              <a:t> : 100;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</a:t>
            </a:r>
            <a:r>
              <a:rPr lang="en-US" dirty="0" err="1" smtClean="0"/>
              <a:t>set_meter</a:t>
            </a:r>
            <a:r>
              <a:rPr lang="en-US" dirty="0" smtClean="0"/>
              <a:t>(</a:t>
            </a:r>
            <a:r>
              <a:rPr lang="en-US" dirty="0" err="1" smtClean="0"/>
              <a:t>idx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err="1" smtClean="0"/>
              <a:t>execute_meter</a:t>
            </a:r>
            <a:r>
              <a:rPr lang="en-US" dirty="0" smtClean="0"/>
              <a:t>(</a:t>
            </a:r>
            <a:r>
              <a:rPr lang="en-US" dirty="0" err="1" smtClean="0"/>
              <a:t>s_meter</a:t>
            </a:r>
            <a:r>
              <a:rPr lang="en-US" dirty="0" smtClean="0"/>
              <a:t>,</a:t>
            </a:r>
            <a:r>
              <a:rPr lang="en-US" dirty="0"/>
              <a:t> </a:t>
            </a:r>
            <a:r>
              <a:rPr lang="en-US" dirty="0" err="1" smtClean="0"/>
              <a:t>idx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         </a:t>
            </a:r>
            <a:r>
              <a:rPr lang="en-US" dirty="0" err="1" smtClean="0"/>
              <a:t>meta.color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7023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/>
              <a:t>e</a:t>
            </a:r>
            <a:r>
              <a:rPr lang="en-US" b="1" dirty="0" smtClean="0"/>
              <a:t>xtern</a:t>
            </a:r>
            <a:r>
              <a:rPr lang="en-US" dirty="0" smtClean="0"/>
              <a:t> Meter {</a:t>
            </a:r>
            <a:br>
              <a:rPr lang="en-US" dirty="0" smtClean="0"/>
            </a:br>
            <a:r>
              <a:rPr lang="en-US" dirty="0" smtClean="0"/>
              <a:t>   Meter(</a:t>
            </a:r>
            <a:r>
              <a:rPr lang="en-US" b="1" dirty="0" smtClean="0"/>
              <a:t>bit</a:t>
            </a:r>
            <a:r>
              <a:rPr lang="en-US" dirty="0" smtClean="0"/>
              <a:t>&lt;32&gt; size, </a:t>
            </a:r>
            <a:r>
              <a:rPr lang="en-US" dirty="0" err="1" smtClean="0"/>
              <a:t>CounterType</a:t>
            </a:r>
            <a:r>
              <a:rPr lang="en-US" dirty="0" smtClean="0"/>
              <a:t> t);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&lt;8&gt; meter(</a:t>
            </a:r>
            <a:r>
              <a:rPr lang="en-US" b="1" dirty="0" smtClean="0"/>
              <a:t>bit</a:t>
            </a:r>
            <a:r>
              <a:rPr lang="en-US" dirty="0" smtClean="0"/>
              <a:t>&lt;32&gt; </a:t>
            </a:r>
            <a:r>
              <a:rPr lang="en-US" dirty="0" err="1" smtClean="0"/>
              <a:t>idx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 // in arch-specific library</a:t>
            </a:r>
          </a:p>
          <a:p>
            <a:pPr marL="0" indent="0">
              <a:buNone/>
            </a:pPr>
            <a:r>
              <a:rPr lang="en-US" dirty="0" smtClean="0"/>
              <a:t>Meter(100, </a:t>
            </a:r>
            <a:r>
              <a:rPr lang="en-US" dirty="0" err="1" smtClean="0"/>
              <a:t>CounterType.Bytes</a:t>
            </a:r>
            <a:r>
              <a:rPr lang="en-US" dirty="0" smtClean="0"/>
              <a:t>) </a:t>
            </a:r>
            <a:r>
              <a:rPr lang="en-US" dirty="0" err="1" smtClean="0"/>
              <a:t>mtr</a:t>
            </a:r>
            <a:r>
              <a:rPr lang="en-US" dirty="0" smtClean="0"/>
              <a:t>;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</a:t>
            </a:r>
            <a:r>
              <a:rPr lang="en-US" dirty="0" err="1" smtClean="0"/>
              <a:t>set_meter</a:t>
            </a:r>
            <a:r>
              <a:rPr lang="en-US" dirty="0" smtClean="0"/>
              <a:t>(</a:t>
            </a:r>
            <a:r>
              <a:rPr lang="en-US" b="1" dirty="0" smtClean="0"/>
              <a:t>bit</a:t>
            </a:r>
            <a:r>
              <a:rPr lang="en-US" dirty="0" smtClean="0"/>
              <a:t>&lt;32&gt; </a:t>
            </a:r>
            <a:r>
              <a:rPr lang="en-US" dirty="0" err="1" smtClean="0"/>
              <a:t>idx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meta.color</a:t>
            </a:r>
            <a:r>
              <a:rPr lang="en-US" dirty="0" smtClean="0"/>
              <a:t>  = </a:t>
            </a:r>
            <a:r>
              <a:rPr lang="en-US" dirty="0" err="1" smtClean="0"/>
              <a:t>mtr.meter</a:t>
            </a:r>
            <a:r>
              <a:rPr lang="en-US" dirty="0" smtClean="0"/>
              <a:t>(</a:t>
            </a:r>
            <a:r>
              <a:rPr lang="en-US" dirty="0" err="1" smtClean="0"/>
              <a:t>idx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387547" y="5896401"/>
            <a:ext cx="619484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Meters are an arch-specific library element.</a:t>
            </a:r>
          </a:p>
          <a:p>
            <a:r>
              <a:rPr lang="en-US" sz="2400" dirty="0" smtClean="0"/>
              <a:t>Can have very complex semantics.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06765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cloning</a:t>
            </a:r>
            <a:br>
              <a:rPr lang="en-US" dirty="0" smtClean="0"/>
            </a:br>
            <a:r>
              <a:rPr lang="en-US" dirty="0" smtClean="0"/>
              <a:t>(resubmit, recirculate, clone_*)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6314" y="1825625"/>
            <a:ext cx="4041710" cy="4351338"/>
          </a:xfrm>
          <a:solidFill>
            <a:srgbClr val="FFFEE0"/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mtClean="0"/>
              <a:t>clone_i2e(session);</a:t>
            </a:r>
            <a:endParaRPr lang="en-US" dirty="0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86604" y="1825625"/>
            <a:ext cx="7259623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 err="1" smtClean="0"/>
              <a:t>enum</a:t>
            </a:r>
            <a:r>
              <a:rPr lang="en-US" dirty="0" smtClean="0"/>
              <a:t> </a:t>
            </a:r>
            <a:r>
              <a:rPr lang="en-US" dirty="0" err="1" smtClean="0"/>
              <a:t>CloneType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clone_i2i,</a:t>
            </a:r>
            <a:br>
              <a:rPr lang="en-US" dirty="0" smtClean="0"/>
            </a:br>
            <a:r>
              <a:rPr lang="en-US" dirty="0" smtClean="0"/>
              <a:t>   clone_i2e,</a:t>
            </a:r>
            <a:br>
              <a:rPr lang="en-US" dirty="0" smtClean="0"/>
            </a:br>
            <a:r>
              <a:rPr lang="en-US" dirty="0" smtClean="0"/>
              <a:t>   clone_e2i,</a:t>
            </a:r>
            <a:br>
              <a:rPr lang="en-US" dirty="0" smtClean="0"/>
            </a:br>
            <a:r>
              <a:rPr lang="en-US" dirty="0" smtClean="0"/>
              <a:t>   clone_e2e</a:t>
            </a:r>
            <a:br>
              <a:rPr lang="en-US" dirty="0" smtClean="0"/>
            </a:br>
            <a:r>
              <a:rPr lang="en-US" dirty="0" smtClean="0"/>
              <a:t>} // in architecture spec.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/>
              <a:t>extern void</a:t>
            </a:r>
            <a:r>
              <a:rPr lang="en-US" dirty="0"/>
              <a:t> </a:t>
            </a:r>
            <a:r>
              <a:rPr lang="en-US" dirty="0" smtClean="0"/>
              <a:t>clone(</a:t>
            </a:r>
            <a:r>
              <a:rPr lang="en-US" dirty="0" err="1" smtClean="0"/>
              <a:t>CloneType</a:t>
            </a:r>
            <a:r>
              <a:rPr lang="en-US" dirty="0" smtClean="0"/>
              <a:t> </a:t>
            </a:r>
            <a:r>
              <a:rPr lang="en-US" dirty="0"/>
              <a:t>type, </a:t>
            </a:r>
            <a:r>
              <a:rPr lang="en-US" b="1" dirty="0"/>
              <a:t>in bit</a:t>
            </a:r>
            <a:r>
              <a:rPr lang="en-US" dirty="0"/>
              <a:t>&lt;32&gt; session);</a:t>
            </a:r>
          </a:p>
          <a:p>
            <a:pPr marL="0" indent="0">
              <a:buNone/>
            </a:pPr>
            <a:r>
              <a:rPr lang="en-US" b="1" dirty="0"/>
              <a:t>extern void</a:t>
            </a:r>
            <a:r>
              <a:rPr lang="en-US" dirty="0"/>
              <a:t> clone3&lt;T</a:t>
            </a:r>
            <a:r>
              <a:rPr lang="en-US" dirty="0" smtClean="0"/>
              <a:t>&gt;(</a:t>
            </a:r>
            <a:r>
              <a:rPr lang="en-US" dirty="0" err="1" smtClean="0"/>
              <a:t>CloneType</a:t>
            </a:r>
            <a:r>
              <a:rPr lang="en-US" dirty="0" smtClean="0"/>
              <a:t> </a:t>
            </a:r>
            <a:r>
              <a:rPr lang="en-US" dirty="0"/>
              <a:t>type, </a:t>
            </a:r>
            <a:r>
              <a:rPr lang="en-US" b="1" dirty="0"/>
              <a:t>in bit</a:t>
            </a:r>
            <a:r>
              <a:rPr lang="en-US" dirty="0"/>
              <a:t>&lt;32&gt; session, </a:t>
            </a:r>
            <a:r>
              <a:rPr lang="en-US" b="1" dirty="0"/>
              <a:t>in</a:t>
            </a:r>
            <a:r>
              <a:rPr lang="en-US" dirty="0"/>
              <a:t> T data);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12907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8300" y="365125"/>
            <a:ext cx="11404600" cy="132556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Field list calculations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smtClean="0"/>
              <a:t>algorithm, input, </a:t>
            </a:r>
            <a:r>
              <a:rPr lang="en-US" dirty="0" err="1" smtClean="0"/>
              <a:t>field_list_calculation</a:t>
            </a:r>
            <a:r>
              <a:rPr lang="en-US" dirty="0" smtClean="0"/>
              <a:t>, </a:t>
            </a:r>
            <a:r>
              <a:rPr lang="en-US" dirty="0" err="1" smtClean="0"/>
              <a:t>output_width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4"/>
            <a:ext cx="4798671" cy="4867275"/>
          </a:xfrm>
          <a:solidFill>
            <a:srgbClr val="FFFEE0"/>
          </a:solidFill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 err="1" smtClean="0"/>
              <a:t>field_list</a:t>
            </a:r>
            <a:r>
              <a:rPr lang="en-US" b="1" dirty="0" smtClean="0"/>
              <a:t> </a:t>
            </a:r>
            <a:r>
              <a:rPr lang="en-US" dirty="0" err="1" smtClean="0"/>
              <a:t>fieldList</a:t>
            </a:r>
            <a:r>
              <a:rPr lang="en-US" dirty="0"/>
              <a:t> </a:t>
            </a:r>
            <a:r>
              <a:rPr lang="en-US" dirty="0" smtClean="0"/>
              <a:t>{ a; b; c; }</a:t>
            </a:r>
            <a:r>
              <a:rPr lang="en-US" b="1" dirty="0" smtClean="0"/>
              <a:t> </a:t>
            </a:r>
            <a:br>
              <a:rPr lang="en-US" b="1" dirty="0" smtClean="0"/>
            </a:br>
            <a:r>
              <a:rPr lang="en-US" b="1" dirty="0" err="1" smtClean="0"/>
              <a:t>field_list_calculation</a:t>
            </a:r>
            <a:r>
              <a:rPr lang="en-US" dirty="0" smtClean="0"/>
              <a:t> </a:t>
            </a:r>
            <a:r>
              <a:rPr lang="en-US" dirty="0" err="1" smtClean="0"/>
              <a:t>flc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    </a:t>
            </a:r>
            <a:r>
              <a:rPr lang="en-US" b="1" dirty="0" smtClean="0"/>
              <a:t>input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     </a:t>
            </a:r>
            <a:r>
              <a:rPr lang="en-US" dirty="0" err="1" smtClean="0"/>
              <a:t>fieldList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}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smtClean="0"/>
              <a:t>algorithm</a:t>
            </a:r>
            <a:r>
              <a:rPr lang="en-US" dirty="0" smtClean="0"/>
              <a:t> : crc16;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err="1" smtClean="0"/>
              <a:t>output_width</a:t>
            </a:r>
            <a:r>
              <a:rPr lang="en-US" dirty="0" smtClean="0"/>
              <a:t> : 16;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/>
              <a:t>a</a:t>
            </a:r>
            <a:r>
              <a:rPr lang="en-US" b="1" dirty="0" smtClean="0"/>
              <a:t>ction</a:t>
            </a:r>
            <a:r>
              <a:rPr lang="en-US" dirty="0" smtClean="0"/>
              <a:t> a()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modify_field</a:t>
            </a:r>
            <a:r>
              <a:rPr lang="en-US" dirty="0" smtClean="0"/>
              <a:t>(x, </a:t>
            </a:r>
            <a:r>
              <a:rPr lang="en-US" dirty="0" err="1" smtClean="0"/>
              <a:t>flc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dirty="0"/>
              <a:t>}</a:t>
            </a:r>
            <a:endParaRPr lang="en-US" dirty="0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86727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/>
              <a:t>e</a:t>
            </a:r>
            <a:r>
              <a:rPr lang="en-US" b="1" dirty="0" smtClean="0"/>
              <a:t>xtern</a:t>
            </a:r>
            <a:r>
              <a:rPr lang="en-US" dirty="0" smtClean="0"/>
              <a:t> crc16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bit</a:t>
            </a:r>
            <a:r>
              <a:rPr lang="en-US" dirty="0" smtClean="0"/>
              <a:t>&lt;16&gt; compute&lt;D&gt;(D data);</a:t>
            </a:r>
            <a:br>
              <a:rPr lang="en-US" dirty="0" smtClean="0"/>
            </a:br>
            <a:r>
              <a:rPr lang="en-US" dirty="0" smtClean="0"/>
              <a:t>} // in library</a:t>
            </a:r>
          </a:p>
          <a:p>
            <a:pPr marL="0" indent="0">
              <a:buNone/>
            </a:pP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crc16() </a:t>
            </a:r>
            <a:r>
              <a:rPr lang="en-US" dirty="0" err="1" smtClean="0"/>
              <a:t>crcUnit</a:t>
            </a:r>
            <a:r>
              <a:rPr lang="en-US" dirty="0" smtClean="0"/>
              <a:t>;</a:t>
            </a:r>
            <a:endParaRPr lang="en-US" dirty="0"/>
          </a:p>
          <a:p>
            <a:pPr marL="0" indent="0">
              <a:buNone/>
            </a:pPr>
            <a:r>
              <a:rPr lang="en-US" b="1" dirty="0"/>
              <a:t>a</a:t>
            </a:r>
            <a:r>
              <a:rPr lang="en-US" b="1" dirty="0" smtClean="0"/>
              <a:t>ction</a:t>
            </a:r>
            <a:r>
              <a:rPr lang="en-US" dirty="0" smtClean="0"/>
              <a:t> a() {</a:t>
            </a:r>
            <a:br>
              <a:rPr lang="en-US" dirty="0" smtClean="0"/>
            </a:br>
            <a:r>
              <a:rPr lang="en-US" dirty="0" smtClean="0"/>
              <a:t>    x = </a:t>
            </a:r>
            <a:r>
              <a:rPr lang="en-US" dirty="0" err="1" smtClean="0"/>
              <a:t>crcUnit.compute</a:t>
            </a:r>
            <a:r>
              <a:rPr lang="en-US" dirty="0" smtClean="0"/>
              <a:t>({a, b, c});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734879" y="5861902"/>
            <a:ext cx="624177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Field lists are replaced with explicit arguments.</a:t>
            </a:r>
          </a:p>
          <a:p>
            <a:r>
              <a:rPr lang="en-US" sz="2400" dirty="0" smtClean="0"/>
              <a:t>Field lists are always used imperatively.</a:t>
            </a:r>
          </a:p>
        </p:txBody>
      </p:sp>
    </p:spTree>
    <p:extLst>
      <p:ext uri="{BB962C8B-B14F-4D97-AF65-F5344CB8AC3E}">
        <p14:creationId xmlns:p14="http://schemas.microsoft.com/office/powerpoint/2010/main" val="9490049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modify_field_with_hash_based_offset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0" y="1825625"/>
            <a:ext cx="6192078" cy="4351338"/>
          </a:xfrm>
          <a:solidFill>
            <a:srgbClr val="FFFEE0"/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field_list</a:t>
            </a:r>
            <a:r>
              <a:rPr lang="en-US" dirty="0" smtClean="0"/>
              <a:t> </a:t>
            </a:r>
            <a:r>
              <a:rPr lang="en-US" dirty="0" err="1" smtClean="0"/>
              <a:t>fl</a:t>
            </a:r>
            <a:r>
              <a:rPr lang="en-US" dirty="0" smtClean="0"/>
              <a:t> { </a:t>
            </a:r>
            <a:r>
              <a:rPr lang="en-US" dirty="0" err="1" smtClean="0"/>
              <a:t>a,b,c</a:t>
            </a:r>
            <a:r>
              <a:rPr lang="en-US" dirty="0" smtClean="0"/>
              <a:t> }</a:t>
            </a:r>
          </a:p>
          <a:p>
            <a:pPr marL="0" indent="0">
              <a:buNone/>
            </a:pPr>
            <a:r>
              <a:rPr lang="en-US" b="1" dirty="0" err="1" smtClean="0"/>
              <a:t>field_list_calculation</a:t>
            </a:r>
            <a:r>
              <a:rPr lang="en-US" dirty="0" smtClean="0"/>
              <a:t> </a:t>
            </a:r>
            <a:r>
              <a:rPr lang="en-US" dirty="0" err="1" smtClean="0"/>
              <a:t>flc</a:t>
            </a:r>
            <a:r>
              <a:rPr lang="en-US" dirty="0" smtClean="0"/>
              <a:t> { … 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x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modify_field_with_hash_based_offset</a:t>
            </a:r>
            <a:r>
              <a:rPr lang="en-US" dirty="0" smtClean="0"/>
              <a:t>(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im.hash</a:t>
            </a:r>
            <a:r>
              <a:rPr lang="en-US" dirty="0" smtClean="0"/>
              <a:t>, </a:t>
            </a:r>
            <a:r>
              <a:rPr lang="en-US" dirty="0" err="1" smtClean="0"/>
              <a:t>flc</a:t>
            </a:r>
            <a:r>
              <a:rPr lang="en-US" dirty="0" smtClean="0"/>
              <a:t>, base, 8192);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2078" y="1825625"/>
            <a:ext cx="5999922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/>
              <a:t>extern </a:t>
            </a:r>
            <a:r>
              <a:rPr lang="en-US" dirty="0"/>
              <a:t>T hash&lt;T, D&gt;(</a:t>
            </a:r>
            <a:r>
              <a:rPr lang="en-US" dirty="0" err="1"/>
              <a:t>HashAlgorithm</a:t>
            </a:r>
            <a:r>
              <a:rPr lang="en-US" dirty="0"/>
              <a:t> </a:t>
            </a:r>
            <a:r>
              <a:rPr lang="en-US" dirty="0" err="1"/>
              <a:t>algo</a:t>
            </a:r>
            <a:r>
              <a:rPr lang="en-US" dirty="0"/>
              <a:t>, </a:t>
            </a:r>
            <a:r>
              <a:rPr lang="en-US" b="1" dirty="0"/>
              <a:t>in</a:t>
            </a:r>
            <a:r>
              <a:rPr lang="en-US" dirty="0"/>
              <a:t> T base, </a:t>
            </a:r>
            <a:r>
              <a:rPr lang="en-US" b="1" dirty="0"/>
              <a:t>in</a:t>
            </a:r>
            <a:r>
              <a:rPr lang="en-US" dirty="0"/>
              <a:t> D data, </a:t>
            </a:r>
            <a:r>
              <a:rPr lang="en-US" b="1" dirty="0"/>
              <a:t>in</a:t>
            </a:r>
            <a:r>
              <a:rPr lang="en-US" dirty="0"/>
              <a:t> T max);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err="1"/>
              <a:t>enum</a:t>
            </a:r>
            <a:r>
              <a:rPr lang="en-US" dirty="0"/>
              <a:t> </a:t>
            </a:r>
            <a:r>
              <a:rPr lang="en-US" dirty="0" err="1"/>
              <a:t>HashAlgorithm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/>
              <a:t>crc32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/>
              <a:t>crc16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/>
              <a:t>random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 identity</a:t>
            </a:r>
            <a:br>
              <a:rPr lang="en-US" dirty="0" smtClean="0"/>
            </a:br>
            <a:r>
              <a:rPr lang="en-US" dirty="0" smtClean="0"/>
              <a:t>} // in architecture declaration</a:t>
            </a:r>
          </a:p>
          <a:p>
            <a:pPr marL="0" indent="0">
              <a:buNone/>
            </a:pPr>
            <a:r>
              <a:rPr lang="en-US" b="1" dirty="0" smtClean="0"/>
              <a:t>action</a:t>
            </a:r>
            <a:r>
              <a:rPr lang="en-US" dirty="0" smtClean="0"/>
              <a:t> x()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dirty="0" err="1" smtClean="0"/>
              <a:t>im.hash</a:t>
            </a:r>
            <a:r>
              <a:rPr lang="en-US" dirty="0" smtClean="0"/>
              <a:t> = hash(HashAlgorithm.crc16,</a:t>
            </a:r>
            <a:br>
              <a:rPr lang="en-US" dirty="0" smtClean="0"/>
            </a:br>
            <a:r>
              <a:rPr lang="en-US" dirty="0" smtClean="0"/>
              <a:t>                 base, {a, b, c}, 8192);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4274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8800" y="136525"/>
            <a:ext cx="10515600" cy="1325563"/>
          </a:xfrm>
        </p:spPr>
        <p:txBody>
          <a:bodyPr/>
          <a:lstStyle/>
          <a:p>
            <a:r>
              <a:rPr lang="en-US" dirty="0" err="1" smtClean="0"/>
              <a:t>calculated_field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dirty="0" smtClean="0"/>
              <a:t>(update, verify)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8300" y="1825625"/>
            <a:ext cx="4284723" cy="4351338"/>
          </a:xfrm>
          <a:solidFill>
            <a:srgbClr val="FFFEE0"/>
          </a:solidFill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b="1" dirty="0" err="1"/>
              <a:t>calculated_field</a:t>
            </a:r>
            <a:r>
              <a:rPr lang="en-US" b="1" dirty="0"/>
              <a:t> </a:t>
            </a:r>
            <a:r>
              <a:rPr lang="en-US" dirty="0" err="1"/>
              <a:t>tcp.chksum</a:t>
            </a:r>
            <a:r>
              <a:rPr lang="en-US" dirty="0"/>
              <a:t>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  </a:t>
            </a:r>
            <a:r>
              <a:rPr lang="en-US" b="1" dirty="0" smtClean="0"/>
              <a:t>update </a:t>
            </a:r>
            <a:r>
              <a:rPr lang="en-US" dirty="0"/>
              <a:t>i</a:t>
            </a:r>
            <a:r>
              <a:rPr lang="en-US" dirty="0" smtClean="0"/>
              <a:t>pv4_calc </a:t>
            </a:r>
            <a:r>
              <a:rPr lang="en-US" b="1" dirty="0"/>
              <a:t>if </a:t>
            </a:r>
            <a:r>
              <a:rPr lang="en-US" dirty="0"/>
              <a:t>(</a:t>
            </a:r>
            <a:r>
              <a:rPr lang="en-US" b="1" dirty="0"/>
              <a:t>valid</a:t>
            </a:r>
            <a:r>
              <a:rPr lang="en-US" dirty="0"/>
              <a:t>(ipv4</a:t>
            </a:r>
            <a:r>
              <a:rPr lang="en-US" dirty="0" smtClean="0"/>
              <a:t>));</a:t>
            </a:r>
            <a:br>
              <a:rPr lang="en-US" dirty="0" smtClean="0"/>
            </a:br>
            <a:r>
              <a:rPr lang="en-US" dirty="0" smtClean="0"/>
              <a:t>  </a:t>
            </a:r>
            <a:r>
              <a:rPr lang="en-US" b="1" dirty="0" smtClean="0"/>
              <a:t>verify </a:t>
            </a:r>
            <a:r>
              <a:rPr lang="en-US" dirty="0" smtClean="0"/>
              <a:t>ipv4_calc </a:t>
            </a:r>
            <a:r>
              <a:rPr lang="en-US" b="1" dirty="0"/>
              <a:t>if </a:t>
            </a:r>
            <a:r>
              <a:rPr lang="en-US" dirty="0"/>
              <a:t>(</a:t>
            </a:r>
            <a:r>
              <a:rPr lang="en-US" b="1" dirty="0"/>
              <a:t>valid</a:t>
            </a:r>
            <a:r>
              <a:rPr lang="en-US" dirty="0"/>
              <a:t>(ipv4</a:t>
            </a:r>
            <a:r>
              <a:rPr lang="en-US" dirty="0" smtClean="0"/>
              <a:t>));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} </a:t>
            </a:r>
            <a:endParaRPr lang="en-US" dirty="0" smtClean="0">
              <a:effectLst/>
            </a:endParaRP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42588" y="309034"/>
            <a:ext cx="7220857" cy="6195391"/>
          </a:xfrm>
        </p:spPr>
        <p:txBody>
          <a:bodyPr>
            <a:normAutofit fontScale="70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b="1" dirty="0"/>
              <a:t>extern</a:t>
            </a:r>
            <a:r>
              <a:rPr lang="en-US" dirty="0"/>
              <a:t> Checksum16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  </a:t>
            </a:r>
            <a:r>
              <a:rPr lang="en-US" b="1" dirty="0"/>
              <a:t>bit</a:t>
            </a:r>
            <a:r>
              <a:rPr lang="en-US" dirty="0"/>
              <a:t>&lt;16&gt; get&lt;D&gt;(</a:t>
            </a:r>
            <a:r>
              <a:rPr lang="en-US" b="1" dirty="0"/>
              <a:t>in</a:t>
            </a:r>
            <a:r>
              <a:rPr lang="en-US" dirty="0"/>
              <a:t> D data</a:t>
            </a:r>
            <a:r>
              <a:rPr lang="en-US" dirty="0" smtClean="0"/>
              <a:t>); } 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b="1" dirty="0"/>
              <a:t>control </a:t>
            </a:r>
            <a:r>
              <a:rPr lang="en-US" dirty="0" err="1"/>
              <a:t>computeChecksum</a:t>
            </a:r>
            <a:r>
              <a:rPr lang="en-US" dirty="0"/>
              <a:t>(</a:t>
            </a:r>
            <a:r>
              <a:rPr lang="en-US" dirty="0" err="1"/>
              <a:t>inout</a:t>
            </a:r>
            <a:r>
              <a:rPr lang="en-US" dirty="0"/>
              <a:t> headers </a:t>
            </a:r>
            <a:r>
              <a:rPr lang="en-US" dirty="0" err="1"/>
              <a:t>hdr</a:t>
            </a:r>
            <a:r>
              <a:rPr lang="en-US" dirty="0"/>
              <a:t>)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/>
              <a:t>Checksum16() </a:t>
            </a:r>
            <a:r>
              <a:rPr lang="en-US" dirty="0" err="1" smtClean="0"/>
              <a:t>ck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apply {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/>
              <a:t>if (</a:t>
            </a:r>
            <a:r>
              <a:rPr lang="en-US" dirty="0" smtClean="0"/>
              <a:t>h.ipv4.isValid()) </a:t>
            </a:r>
            <a:br>
              <a:rPr lang="en-US" dirty="0" smtClean="0"/>
            </a:br>
            <a:r>
              <a:rPr lang="en-US" dirty="0" smtClean="0"/>
              <a:t>            h.ipv4.hdrChecksum </a:t>
            </a:r>
            <a:r>
              <a:rPr lang="en-US" dirty="0"/>
              <a:t>= </a:t>
            </a:r>
            <a:r>
              <a:rPr lang="en-US" dirty="0" err="1" smtClean="0"/>
              <a:t>ck.get</a:t>
            </a:r>
            <a:r>
              <a:rPr lang="en-US" dirty="0"/>
              <a:t>({ </a:t>
            </a:r>
            <a:r>
              <a:rPr lang="en-US" dirty="0" smtClean="0"/>
              <a:t>h.ipv4.version</a:t>
            </a:r>
            <a:r>
              <a:rPr lang="en-US" dirty="0"/>
              <a:t>, </a:t>
            </a:r>
            <a:r>
              <a:rPr lang="en-US" dirty="0" smtClean="0"/>
              <a:t>h.ipv4.ihl</a:t>
            </a:r>
            <a:r>
              <a:rPr lang="en-US" dirty="0"/>
              <a:t>, </a:t>
            </a:r>
            <a:r>
              <a:rPr lang="en-US" dirty="0" smtClean="0"/>
              <a:t>… </a:t>
            </a:r>
            <a:r>
              <a:rPr lang="en-US" dirty="0"/>
              <a:t>});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 }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b="1" dirty="0" smtClean="0"/>
              <a:t>control</a:t>
            </a:r>
            <a:r>
              <a:rPr lang="en-US" dirty="0"/>
              <a:t> </a:t>
            </a:r>
            <a:r>
              <a:rPr lang="en-US" dirty="0" err="1"/>
              <a:t>VerifyChecksum</a:t>
            </a:r>
            <a:r>
              <a:rPr lang="en-US" dirty="0"/>
              <a:t>(in headers </a:t>
            </a:r>
            <a:r>
              <a:rPr lang="en-US" dirty="0" err="1"/>
              <a:t>hdr</a:t>
            </a:r>
            <a:r>
              <a:rPr lang="en-US" dirty="0"/>
              <a:t>, </a:t>
            </a:r>
            <a:r>
              <a:rPr lang="en-US" dirty="0" err="1"/>
              <a:t>inout</a:t>
            </a:r>
            <a:r>
              <a:rPr lang="en-US" dirty="0"/>
              <a:t> </a:t>
            </a:r>
            <a:r>
              <a:rPr lang="en-US" dirty="0" err="1"/>
              <a:t>standard_metadata_t</a:t>
            </a:r>
            <a:r>
              <a:rPr lang="en-US" dirty="0"/>
              <a:t> </a:t>
            </a:r>
            <a:r>
              <a:rPr lang="en-US" dirty="0" smtClean="0"/>
              <a:t>meta) {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    </a:t>
            </a:r>
            <a:r>
              <a:rPr lang="en-US" dirty="0" smtClean="0"/>
              <a:t>Checksum16() </a:t>
            </a:r>
            <a:r>
              <a:rPr lang="en-US" dirty="0" err="1"/>
              <a:t>ck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if (</a:t>
            </a:r>
            <a:r>
              <a:rPr lang="en-US" dirty="0" err="1" smtClean="0"/>
              <a:t>h.ip.isValid</a:t>
            </a:r>
            <a:r>
              <a:rPr lang="en-US" dirty="0" smtClean="0"/>
              <a:t>() &amp;&amp; </a:t>
            </a:r>
            <a:br>
              <a:rPr lang="en-US" dirty="0" smtClean="0"/>
            </a:br>
            <a:r>
              <a:rPr lang="en-US" dirty="0" smtClean="0"/>
              <a:t>         </a:t>
            </a:r>
            <a:r>
              <a:rPr lang="en-US" dirty="0" err="1" smtClean="0"/>
              <a:t>h.ip.hdrChecksum</a:t>
            </a:r>
            <a:r>
              <a:rPr lang="en-US" dirty="0" smtClean="0"/>
              <a:t> != </a:t>
            </a:r>
            <a:r>
              <a:rPr lang="en-US" dirty="0" err="1" smtClean="0"/>
              <a:t>ck.get</a:t>
            </a:r>
            <a:r>
              <a:rPr lang="en-US" dirty="0"/>
              <a:t>({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       h.ipv4.version</a:t>
            </a:r>
            <a:r>
              <a:rPr lang="en-US" dirty="0"/>
              <a:t>, </a:t>
            </a:r>
            <a:r>
              <a:rPr lang="en-US" dirty="0" smtClean="0"/>
              <a:t>h.ipv4.ihl</a:t>
            </a:r>
            <a:r>
              <a:rPr lang="en-US" dirty="0"/>
              <a:t>, </a:t>
            </a:r>
            <a:r>
              <a:rPr lang="en-US" dirty="0" smtClean="0"/>
              <a:t>…, h.ipv4.dstAddr </a:t>
            </a:r>
            <a:r>
              <a:rPr lang="en-US" dirty="0"/>
              <a:t>}))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         </a:t>
            </a:r>
            <a:r>
              <a:rPr lang="en-US" dirty="0" err="1" smtClean="0"/>
              <a:t>meta.drop</a:t>
            </a:r>
            <a:r>
              <a:rPr lang="en-US" dirty="0" smtClean="0"/>
              <a:t> = 1;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    }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277574" y="6213114"/>
            <a:ext cx="116002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new language also allows us to </a:t>
            </a:r>
            <a:r>
              <a:rPr lang="en-US" sz="2400" smtClean="0"/>
              <a:t>write incremental checksums.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827374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Action profiles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action_profile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action_profile</a:t>
            </a:r>
            <a:r>
              <a:rPr lang="en-US" dirty="0" smtClean="0"/>
              <a:t> </a:t>
            </a:r>
            <a:r>
              <a:rPr lang="en-US" dirty="0" err="1" smtClean="0"/>
              <a:t>ap</a:t>
            </a:r>
            <a:r>
              <a:rPr lang="en-US" dirty="0" smtClean="0"/>
              <a:t> {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smtClean="0"/>
              <a:t>actions</a:t>
            </a:r>
            <a:r>
              <a:rPr lang="en-US" dirty="0" smtClean="0"/>
              <a:t> { a1; a2; a3; }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smtClean="0"/>
              <a:t>size</a:t>
            </a:r>
            <a:r>
              <a:rPr lang="en-US" dirty="0" smtClean="0"/>
              <a:t> : 100;</a:t>
            </a:r>
          </a:p>
          <a:p>
            <a:pPr marL="0" indent="0">
              <a:buNone/>
            </a:pP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tbl</a:t>
            </a:r>
            <a:r>
              <a:rPr lang="en-US" dirty="0" smtClean="0"/>
              <a:t> {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smtClean="0"/>
              <a:t>reads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    f1 : exact;</a:t>
            </a:r>
            <a:br>
              <a:rPr lang="en-US" dirty="0" smtClean="0"/>
            </a:br>
            <a:r>
              <a:rPr lang="en-US" dirty="0" smtClean="0"/>
              <a:t>    }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err="1" smtClean="0"/>
              <a:t>action_profile</a:t>
            </a:r>
            <a:r>
              <a:rPr lang="en-US" dirty="0" smtClean="0"/>
              <a:t>: </a:t>
            </a:r>
            <a:r>
              <a:rPr lang="en-US" dirty="0" err="1" smtClean="0"/>
              <a:t>ap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b="1" dirty="0" smtClean="0"/>
              <a:t>size</a:t>
            </a:r>
            <a:r>
              <a:rPr lang="en-US" dirty="0" smtClean="0"/>
              <a:t> : 200;</a:t>
            </a:r>
          </a:p>
          <a:p>
            <a:pPr marL="0" indent="0">
              <a:buNone/>
            </a:pP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</a:t>
            </a:r>
            <a:r>
              <a:rPr lang="en-US" dirty="0" err="1" smtClean="0"/>
              <a:t>ActionProfile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ActionProfile</a:t>
            </a:r>
            <a:r>
              <a:rPr lang="en-US" dirty="0" smtClean="0"/>
              <a:t>(</a:t>
            </a:r>
            <a:r>
              <a:rPr lang="en-US" b="1" dirty="0" smtClean="0"/>
              <a:t>bit</a:t>
            </a:r>
            <a:r>
              <a:rPr lang="en-US" dirty="0" smtClean="0"/>
              <a:t>&lt;32&gt; size);</a:t>
            </a:r>
            <a:endParaRPr lang="en-US" dirty="0"/>
          </a:p>
          <a:p>
            <a:pPr marL="0" indent="0">
              <a:buNone/>
            </a:pPr>
            <a:r>
              <a:rPr lang="en-US" dirty="0" smtClean="0"/>
              <a:t>} // in arch specification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tbl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key</a:t>
            </a:r>
            <a:r>
              <a:rPr lang="en-US" dirty="0" smtClean="0"/>
              <a:t> = { f1 : exact; }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en-US" b="1" dirty="0" smtClean="0"/>
              <a:t>actions</a:t>
            </a:r>
            <a:r>
              <a:rPr lang="en-US" dirty="0" smtClean="0"/>
              <a:t> = { a1; a2; a3; }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size = 200;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implementation = </a:t>
            </a:r>
            <a:r>
              <a:rPr lang="en-US" dirty="0" err="1" smtClean="0"/>
              <a:t>ActionProfile</a:t>
            </a:r>
            <a:r>
              <a:rPr lang="en-US" dirty="0" smtClean="0"/>
              <a:t>(100);</a:t>
            </a:r>
          </a:p>
          <a:p>
            <a:pPr marL="0" indent="0">
              <a:buNone/>
            </a:pP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96348" y="6311900"/>
            <a:ext cx="115956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Action profiles </a:t>
            </a:r>
            <a:r>
              <a:rPr lang="en-US" sz="2400" i="1" dirty="0" smtClean="0"/>
              <a:t>cannot</a:t>
            </a:r>
            <a:r>
              <a:rPr lang="en-US" sz="2400" dirty="0" smtClean="0"/>
              <a:t> be shared among multiple tables; just a special table implementation.</a:t>
            </a:r>
          </a:p>
        </p:txBody>
      </p:sp>
    </p:spTree>
    <p:extLst>
      <p:ext uri="{BB962C8B-B14F-4D97-AF65-F5344CB8AC3E}">
        <p14:creationId xmlns:p14="http://schemas.microsoft.com/office/powerpoint/2010/main" val="422375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9025" y="365125"/>
            <a:ext cx="11946835" cy="132556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Dynamic action selection</a:t>
            </a:r>
            <a:br>
              <a:rPr lang="en-US" dirty="0" smtClean="0"/>
            </a:br>
            <a:r>
              <a:rPr lang="en-US" sz="4000" dirty="0" smtClean="0"/>
              <a:t>(</a:t>
            </a:r>
            <a:r>
              <a:rPr lang="en-US" sz="4000" dirty="0" err="1" smtClean="0"/>
              <a:t>action_selector</a:t>
            </a:r>
            <a:r>
              <a:rPr lang="en-US" sz="4000" dirty="0" smtClean="0"/>
              <a:t>, </a:t>
            </a:r>
            <a:r>
              <a:rPr lang="en-US" sz="4000" dirty="0" err="1" smtClean="0"/>
              <a:t>dynamic_action_selection</a:t>
            </a:r>
            <a:r>
              <a:rPr lang="en-US" sz="4000" dirty="0" smtClean="0"/>
              <a:t>, </a:t>
            </a:r>
            <a:r>
              <a:rPr lang="en-US" sz="4000" dirty="0" err="1" smtClean="0"/>
              <a:t>selection_key</a:t>
            </a:r>
            <a:r>
              <a:rPr lang="en-US" sz="4000" dirty="0" smtClean="0"/>
              <a:t>)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9026" y="1825625"/>
            <a:ext cx="4563445" cy="4486276"/>
          </a:xfrm>
          <a:solidFill>
            <a:srgbClr val="FFFEE0"/>
          </a:solidFill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field_list</a:t>
            </a:r>
            <a:r>
              <a:rPr lang="en-US" b="1" dirty="0" smtClean="0"/>
              <a:t> </a:t>
            </a:r>
            <a:r>
              <a:rPr lang="en-US" b="1" dirty="0" err="1" smtClean="0"/>
              <a:t>fl</a:t>
            </a:r>
            <a:r>
              <a:rPr lang="en-US" dirty="0" smtClean="0"/>
              <a:t> { a, b }</a:t>
            </a:r>
          </a:p>
          <a:p>
            <a:pPr marL="0" indent="0">
              <a:buNone/>
            </a:pPr>
            <a:r>
              <a:rPr lang="en-US" b="1" dirty="0" err="1" smtClean="0"/>
              <a:t>field_list_calculation</a:t>
            </a:r>
            <a:r>
              <a:rPr lang="en-US" b="1" dirty="0" smtClean="0"/>
              <a:t> </a:t>
            </a:r>
            <a:r>
              <a:rPr lang="en-US" dirty="0" err="1" smtClean="0"/>
              <a:t>flc</a:t>
            </a:r>
            <a:r>
              <a:rPr lang="en-US" dirty="0" smtClean="0"/>
              <a:t> { </a:t>
            </a:r>
            <a:r>
              <a:rPr lang="en-US" b="1" dirty="0" smtClean="0"/>
              <a:t>input</a:t>
            </a:r>
            <a:r>
              <a:rPr lang="en-US" dirty="0" smtClean="0"/>
              <a:t> { </a:t>
            </a:r>
            <a:r>
              <a:rPr lang="en-US" dirty="0" err="1" smtClean="0"/>
              <a:t>fl</a:t>
            </a:r>
            <a:r>
              <a:rPr lang="en-US" dirty="0" smtClean="0"/>
              <a:t>; } }</a:t>
            </a:r>
          </a:p>
          <a:p>
            <a:pPr marL="0" indent="0">
              <a:buNone/>
            </a:pPr>
            <a:r>
              <a:rPr lang="en-US" b="1" dirty="0" err="1" smtClean="0"/>
              <a:t>action_selector</a:t>
            </a:r>
            <a:r>
              <a:rPr lang="en-US" dirty="0" smtClean="0"/>
              <a:t> as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err="1" smtClean="0"/>
              <a:t>selection_key</a:t>
            </a:r>
            <a:r>
              <a:rPr lang="en-US" dirty="0" smtClean="0"/>
              <a:t> : hash;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err="1" smtClean="0"/>
              <a:t>action_profile</a:t>
            </a:r>
            <a:r>
              <a:rPr lang="en-US" dirty="0" smtClean="0"/>
              <a:t> </a:t>
            </a:r>
            <a:r>
              <a:rPr lang="en-US" dirty="0" err="1" smtClean="0"/>
              <a:t>ap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actions</a:t>
            </a:r>
            <a:r>
              <a:rPr lang="en-US" dirty="0" smtClean="0"/>
              <a:t> {</a:t>
            </a:r>
            <a:r>
              <a:rPr lang="en-US" dirty="0"/>
              <a:t> </a:t>
            </a:r>
            <a:r>
              <a:rPr lang="en-US" dirty="0" smtClean="0"/>
              <a:t>… }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size</a:t>
            </a:r>
            <a:r>
              <a:rPr lang="en-US" dirty="0" smtClean="0"/>
              <a:t> : 100;</a:t>
            </a:r>
            <a:br>
              <a:rPr lang="en-US" dirty="0" smtClean="0"/>
            </a:br>
            <a:r>
              <a:rPr lang="en-US" dirty="0" smtClean="0"/>
              <a:t>  </a:t>
            </a:r>
            <a:r>
              <a:rPr lang="en-US" b="1" dirty="0" err="1" smtClean="0"/>
              <a:t>dynamic_action_selection</a:t>
            </a:r>
            <a:r>
              <a:rPr lang="en-US" dirty="0" smtClean="0"/>
              <a:t> : as;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tbl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reads</a:t>
            </a:r>
            <a:r>
              <a:rPr lang="en-US" dirty="0" smtClean="0"/>
              <a:t> { </a:t>
            </a:r>
            <a:r>
              <a:rPr lang="en-US" dirty="0" err="1" smtClean="0"/>
              <a:t>meta.device</a:t>
            </a:r>
            <a:r>
              <a:rPr lang="en-US" dirty="0" smtClean="0"/>
              <a:t> : </a:t>
            </a:r>
            <a:r>
              <a:rPr lang="en-US" b="1" dirty="0" smtClean="0"/>
              <a:t>exact</a:t>
            </a:r>
            <a:r>
              <a:rPr lang="en-US" dirty="0" smtClean="0"/>
              <a:t>; }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err="1" smtClean="0"/>
              <a:t>action_profile</a:t>
            </a:r>
            <a:r>
              <a:rPr lang="en-US" dirty="0" smtClean="0"/>
              <a:t>: </a:t>
            </a:r>
            <a:r>
              <a:rPr lang="en-US" dirty="0" err="1" smtClean="0"/>
              <a:t>ap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}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12891" y="1825624"/>
            <a:ext cx="7033727" cy="4351338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match_kind</a:t>
            </a:r>
            <a:r>
              <a:rPr lang="en-US" dirty="0" smtClean="0"/>
              <a:t> { selector } // in library</a:t>
            </a:r>
          </a:p>
          <a:p>
            <a:pPr marL="0" indent="0">
              <a:buNone/>
            </a:pPr>
            <a:r>
              <a:rPr lang="en-US" b="1" dirty="0"/>
              <a:t>extern</a:t>
            </a:r>
            <a:r>
              <a:rPr lang="en-US" dirty="0"/>
              <a:t> </a:t>
            </a:r>
            <a:r>
              <a:rPr lang="en-US" dirty="0" err="1"/>
              <a:t>ActionSelector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/>
              <a:t>ActionSelector</a:t>
            </a:r>
            <a:r>
              <a:rPr lang="en-US" dirty="0"/>
              <a:t>(</a:t>
            </a:r>
            <a:r>
              <a:rPr lang="en-US" dirty="0" err="1"/>
              <a:t>HashAlgorithm</a:t>
            </a:r>
            <a:r>
              <a:rPr lang="en-US" dirty="0"/>
              <a:t> algorithm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                         </a:t>
            </a:r>
            <a:r>
              <a:rPr lang="en-US" dirty="0"/>
              <a:t>bit&lt;32&gt; size, bit&lt;32&gt; </a:t>
            </a:r>
            <a:r>
              <a:rPr lang="en-US" dirty="0" err="1"/>
              <a:t>outputWidth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 smtClean="0"/>
              <a:t>tbl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</a:t>
            </a:r>
            <a:r>
              <a:rPr lang="en-US" b="1" dirty="0" smtClean="0"/>
              <a:t>key</a:t>
            </a:r>
            <a:r>
              <a:rPr lang="en-US" dirty="0" smtClean="0"/>
              <a:t> = {</a:t>
            </a:r>
            <a:br>
              <a:rPr lang="en-US" dirty="0" smtClean="0"/>
            </a:br>
            <a:r>
              <a:rPr lang="en-US" dirty="0" smtClean="0"/>
              <a:t>    a : </a:t>
            </a:r>
            <a:r>
              <a:rPr lang="en-US" dirty="0" smtClean="0">
                <a:solidFill>
                  <a:srgbClr val="FF0000"/>
                </a:solidFill>
              </a:rPr>
              <a:t>selector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b : </a:t>
            </a:r>
            <a:r>
              <a:rPr lang="en-US" dirty="0" smtClean="0">
                <a:solidFill>
                  <a:srgbClr val="FF0000"/>
                </a:solidFill>
              </a:rPr>
              <a:t>selector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meta.device</a:t>
            </a:r>
            <a:r>
              <a:rPr lang="en-US" dirty="0" smtClean="0"/>
              <a:t> : exact;</a:t>
            </a:r>
            <a:br>
              <a:rPr lang="en-US" dirty="0" smtClean="0"/>
            </a:br>
            <a:r>
              <a:rPr lang="en-US" dirty="0" smtClean="0"/>
              <a:t>  }</a:t>
            </a:r>
          </a:p>
          <a:p>
            <a:pPr marL="0" indent="0">
              <a:buNone/>
            </a:pPr>
            <a:r>
              <a:rPr lang="en-US" dirty="0" smtClean="0"/>
              <a:t>implementation = 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   </a:t>
            </a:r>
            <a:r>
              <a:rPr lang="en-US" dirty="0" err="1" smtClean="0">
                <a:solidFill>
                  <a:srgbClr val="FF0000"/>
                </a:solidFill>
              </a:rPr>
              <a:t>ActionSelector</a:t>
            </a:r>
            <a:r>
              <a:rPr lang="en-US" dirty="0" smtClean="0"/>
              <a:t>(</a:t>
            </a:r>
            <a:r>
              <a:rPr lang="en-US" dirty="0" err="1" smtClean="0"/>
              <a:t>HashAlgorithm.random</a:t>
            </a:r>
            <a:r>
              <a:rPr lang="en-US" dirty="0" smtClean="0"/>
              <a:t>, 100, 8);</a:t>
            </a:r>
            <a:br>
              <a:rPr lang="en-US" dirty="0" smtClean="0"/>
            </a:br>
            <a:r>
              <a:rPr lang="en-US" dirty="0" smtClean="0"/>
              <a:t>  // implicitly uses “selector” match key fields</a:t>
            </a:r>
            <a:br>
              <a:rPr lang="en-US" dirty="0" smtClean="0"/>
            </a:br>
            <a:r>
              <a:rPr lang="en-US" dirty="0" smtClean="0"/>
              <a:t>  // as arguments to hash algorithm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054087" y="6311900"/>
            <a:ext cx="10137912" cy="461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Dynamic action selection =&gt; special match type + custom table implementation.</a:t>
            </a:r>
          </a:p>
        </p:txBody>
      </p:sp>
    </p:spTree>
    <p:extLst>
      <p:ext uri="{BB962C8B-B14F-4D97-AF65-F5344CB8AC3E}">
        <p14:creationId xmlns:p14="http://schemas.microsoft.com/office/powerpoint/2010/main" val="6507316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Removals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All primitive actions </a:t>
            </a:r>
          </a:p>
          <a:p>
            <a:r>
              <a:rPr lang="en-US" dirty="0" err="1" smtClean="0"/>
              <a:t>action_profile</a:t>
            </a:r>
            <a:endParaRPr lang="en-US" dirty="0" smtClean="0"/>
          </a:p>
          <a:p>
            <a:r>
              <a:rPr lang="en-US" dirty="0" smtClean="0"/>
              <a:t>Calculated fields </a:t>
            </a:r>
          </a:p>
          <a:p>
            <a:r>
              <a:rPr lang="en-US" dirty="0" smtClean="0"/>
              <a:t>Counters/meters/registers </a:t>
            </a:r>
          </a:p>
          <a:p>
            <a:r>
              <a:rPr lang="en-US" dirty="0" smtClean="0"/>
              <a:t>Many table attributes </a:t>
            </a:r>
          </a:p>
          <a:p>
            <a:r>
              <a:rPr lang="en-US" dirty="0" smtClean="0"/>
              <a:t>Global variables</a:t>
            </a:r>
          </a:p>
          <a:p>
            <a:r>
              <a:rPr lang="en-US" dirty="0" err="1" smtClean="0"/>
              <a:t>FieldList</a:t>
            </a:r>
            <a:r>
              <a:rPr lang="en-US" dirty="0" smtClean="0"/>
              <a:t> </a:t>
            </a:r>
          </a:p>
          <a:p>
            <a:r>
              <a:rPr lang="en-US" dirty="0" smtClean="0"/>
              <a:t>Saturating types</a:t>
            </a:r>
          </a:p>
          <a:p>
            <a:r>
              <a:rPr lang="en-US" dirty="0" smtClean="0"/>
              <a:t>Redundant keywords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011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Dynamic action selection model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385391" y="2236304"/>
            <a:ext cx="8647044" cy="3955774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2379124" y="1740500"/>
            <a:ext cx="280910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table</a:t>
            </a:r>
            <a:r>
              <a:rPr lang="en-US" sz="2000" dirty="0" smtClean="0"/>
              <a:t> (Match-action unit)</a:t>
            </a:r>
            <a:endParaRPr lang="en-US" sz="2000" dirty="0"/>
          </a:p>
        </p:txBody>
      </p:sp>
      <p:sp>
        <p:nvSpPr>
          <p:cNvPr id="8" name="Rectangle 7"/>
          <p:cNvSpPr/>
          <p:nvPr/>
        </p:nvSpPr>
        <p:spPr>
          <a:xfrm>
            <a:off x="1625045" y="2774866"/>
            <a:ext cx="2077279" cy="1837409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1625045" y="2398774"/>
            <a:ext cx="7078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smtClean="0"/>
              <a:t>reads</a:t>
            </a:r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1789042" y="2935741"/>
            <a:ext cx="1754257" cy="681438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ternary, exact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789042" y="3763202"/>
            <a:ext cx="1754257" cy="681438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selector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3871290" y="3763202"/>
            <a:ext cx="1152939" cy="681438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selector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logic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Right Arrow 12"/>
          <p:cNvSpPr/>
          <p:nvPr/>
        </p:nvSpPr>
        <p:spPr>
          <a:xfrm>
            <a:off x="3543299" y="3969093"/>
            <a:ext cx="323022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349736" y="2952239"/>
            <a:ext cx="1152939" cy="1492401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>
                <a:solidFill>
                  <a:schemeClr val="tx1"/>
                </a:solidFill>
              </a:rPr>
              <a:t>actual</a:t>
            </a:r>
            <a:br>
              <a:rPr lang="en-US" smtClean="0">
                <a:solidFill>
                  <a:schemeClr val="tx1"/>
                </a:solidFill>
              </a:rPr>
            </a:br>
            <a:r>
              <a:rPr lang="en-US" smtClean="0">
                <a:solidFill>
                  <a:schemeClr val="tx1"/>
                </a:solidFill>
              </a:rPr>
              <a:t>key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Right Arrow 14"/>
          <p:cNvSpPr/>
          <p:nvPr/>
        </p:nvSpPr>
        <p:spPr>
          <a:xfrm>
            <a:off x="5029198" y="3988860"/>
            <a:ext cx="323022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ight Arrow 15"/>
          <p:cNvSpPr/>
          <p:nvPr/>
        </p:nvSpPr>
        <p:spPr>
          <a:xfrm>
            <a:off x="3543299" y="3142524"/>
            <a:ext cx="1806438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3783675" y="4512030"/>
            <a:ext cx="15531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ActionSelector</a:t>
            </a:r>
            <a:endParaRPr lang="en-US" dirty="0" smtClean="0"/>
          </a:p>
          <a:p>
            <a:r>
              <a:rPr lang="en-US" dirty="0" smtClean="0"/>
              <a:t>extern</a:t>
            </a:r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6862304" y="2398775"/>
            <a:ext cx="1625714" cy="285902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loook</a:t>
            </a:r>
            <a:r>
              <a:rPr lang="en-US" dirty="0" smtClean="0">
                <a:solidFill>
                  <a:schemeClr val="tx1"/>
                </a:solidFill>
              </a:rPr>
              <a:t>-up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table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9" name="Right Arrow 18"/>
          <p:cNvSpPr/>
          <p:nvPr/>
        </p:nvSpPr>
        <p:spPr>
          <a:xfrm>
            <a:off x="6520978" y="3478313"/>
            <a:ext cx="323022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ight Arrow 19"/>
          <p:cNvSpPr/>
          <p:nvPr/>
        </p:nvSpPr>
        <p:spPr>
          <a:xfrm>
            <a:off x="8506322" y="3564932"/>
            <a:ext cx="323022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8808799" y="3543470"/>
            <a:ext cx="7665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action</a:t>
            </a:r>
            <a:endParaRPr lang="en-US"/>
          </a:p>
        </p:txBody>
      </p:sp>
      <p:sp>
        <p:nvSpPr>
          <p:cNvPr id="22" name="Right Arrow 21"/>
          <p:cNvSpPr/>
          <p:nvPr/>
        </p:nvSpPr>
        <p:spPr>
          <a:xfrm>
            <a:off x="9573115" y="3581082"/>
            <a:ext cx="323022" cy="34787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9942814" y="3564932"/>
            <a:ext cx="4708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etc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562946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Registers</a:t>
            </a:r>
            <a:br>
              <a:rPr lang="en-US" dirty="0" smtClean="0"/>
            </a:br>
            <a:r>
              <a:rPr lang="en-US" dirty="0" smtClean="0"/>
              <a:t>(attributes, </a:t>
            </a:r>
            <a:r>
              <a:rPr lang="en-US" dirty="0" err="1" smtClean="0"/>
              <a:t>instance_count</a:t>
            </a:r>
            <a:r>
              <a:rPr lang="en-US" dirty="0" smtClean="0"/>
              <a:t>, layout, register, width)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34092"/>
            <a:ext cx="4749800" cy="4351338"/>
          </a:xfrm>
          <a:solidFill>
            <a:srgbClr val="FFFEE0"/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register</a:t>
            </a:r>
            <a:r>
              <a:rPr lang="en-US" dirty="0" smtClean="0"/>
              <a:t> state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layout</a:t>
            </a:r>
            <a:r>
              <a:rPr lang="en-US" dirty="0" smtClean="0"/>
              <a:t> : </a:t>
            </a:r>
            <a:r>
              <a:rPr lang="en-US" dirty="0" err="1" smtClean="0"/>
              <a:t>state_layout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err="1" smtClean="0"/>
              <a:t>instance_count</a:t>
            </a:r>
            <a:r>
              <a:rPr lang="en-US" dirty="0" smtClean="0"/>
              <a:t> : 100;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endParaRPr lang="en-US" dirty="0" smtClean="0"/>
          </a:p>
          <a:p>
            <a:pPr marL="0" indent="0">
              <a:buNone/>
            </a:pPr>
            <a:r>
              <a:rPr lang="en-US" b="1" dirty="0"/>
              <a:t>a</a:t>
            </a:r>
            <a:r>
              <a:rPr lang="en-US" b="1" dirty="0" smtClean="0"/>
              <a:t>ction</a:t>
            </a:r>
            <a:r>
              <a:rPr lang="en-US" dirty="0" smtClean="0"/>
              <a:t> a() {</a:t>
            </a:r>
            <a:br>
              <a:rPr lang="en-US" dirty="0" smtClean="0"/>
            </a:br>
            <a:r>
              <a:rPr lang="en-US" dirty="0" smtClean="0"/>
              <a:t>   out = state[4].f;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199" y="1825624"/>
            <a:ext cx="5790501" cy="435980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b="1" dirty="0"/>
              <a:t>extern</a:t>
            </a:r>
            <a:r>
              <a:rPr lang="en-US" sz="2400" dirty="0"/>
              <a:t> Register&lt;T&gt; </a:t>
            </a:r>
            <a:r>
              <a:rPr lang="en-US" sz="2400" dirty="0" smtClean="0"/>
              <a:t>{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dirty="0"/>
              <a:t>Register(</a:t>
            </a:r>
            <a:r>
              <a:rPr lang="en-US" sz="2400" b="1" dirty="0"/>
              <a:t>bit</a:t>
            </a:r>
            <a:r>
              <a:rPr lang="en-US" sz="2400" dirty="0"/>
              <a:t>&lt;32&gt; size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b="1" dirty="0"/>
              <a:t>void</a:t>
            </a:r>
            <a:r>
              <a:rPr lang="en-US" sz="2400" dirty="0"/>
              <a:t> read(</a:t>
            </a:r>
            <a:r>
              <a:rPr lang="en-US" sz="2400" b="1" dirty="0"/>
              <a:t>out</a:t>
            </a:r>
            <a:r>
              <a:rPr lang="en-US" sz="2400" dirty="0"/>
              <a:t> T result, </a:t>
            </a:r>
            <a:r>
              <a:rPr lang="en-US" sz="2400" b="1" dirty="0"/>
              <a:t>in</a:t>
            </a:r>
            <a:r>
              <a:rPr lang="en-US" sz="2400" dirty="0"/>
              <a:t> </a:t>
            </a:r>
            <a:r>
              <a:rPr lang="en-US" sz="2400" b="1" dirty="0"/>
              <a:t>bit</a:t>
            </a:r>
            <a:r>
              <a:rPr lang="en-US" sz="2400" dirty="0"/>
              <a:t>&lt;32&gt; index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b="1" dirty="0"/>
              <a:t>void</a:t>
            </a:r>
            <a:r>
              <a:rPr lang="en-US" sz="2400" dirty="0"/>
              <a:t> write(in </a:t>
            </a:r>
            <a:r>
              <a:rPr lang="en-US" sz="2400" b="1" dirty="0"/>
              <a:t>bit</a:t>
            </a:r>
            <a:r>
              <a:rPr lang="en-US" sz="2400" dirty="0"/>
              <a:t>&lt;32&gt; index, </a:t>
            </a:r>
            <a:r>
              <a:rPr lang="en-US" sz="2400" b="1" dirty="0"/>
              <a:t>in</a:t>
            </a:r>
            <a:r>
              <a:rPr lang="en-US" sz="2400" dirty="0"/>
              <a:t> T value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} </a:t>
            </a:r>
            <a:r>
              <a:rPr lang="en-US" sz="2400" dirty="0" smtClean="0"/>
              <a:t> </a:t>
            </a:r>
            <a:r>
              <a:rPr lang="en-US" sz="2400" dirty="0" smtClean="0"/>
              <a:t>// in a </a:t>
            </a:r>
            <a:r>
              <a:rPr lang="en-US" sz="2400" dirty="0" smtClean="0"/>
              <a:t>library</a:t>
            </a:r>
            <a:endParaRPr lang="en-US" sz="2400" dirty="0" smtClean="0"/>
          </a:p>
          <a:p>
            <a:pPr marL="0" indent="0">
              <a:buNone/>
            </a:pPr>
            <a:r>
              <a:rPr lang="en-US" sz="2400" dirty="0"/>
              <a:t>R</a:t>
            </a:r>
            <a:r>
              <a:rPr lang="en-US" sz="2400" dirty="0" smtClean="0"/>
              <a:t>egister&lt;</a:t>
            </a:r>
            <a:r>
              <a:rPr lang="en-US" sz="2400" dirty="0" err="1" smtClean="0"/>
              <a:t>state_layout</a:t>
            </a:r>
            <a:r>
              <a:rPr lang="en-US" sz="2400" dirty="0" smtClean="0"/>
              <a:t>&gt;(100) state</a:t>
            </a:r>
            <a:r>
              <a:rPr lang="en-US" sz="2400" dirty="0" smtClean="0"/>
              <a:t>;</a:t>
            </a:r>
            <a:endParaRPr lang="en-US" sz="2400" dirty="0"/>
          </a:p>
          <a:p>
            <a:pPr marL="0" indent="0">
              <a:buNone/>
            </a:pPr>
            <a:r>
              <a:rPr lang="en-US" sz="2400" b="1" dirty="0"/>
              <a:t>a</a:t>
            </a:r>
            <a:r>
              <a:rPr lang="en-US" sz="2400" b="1" dirty="0" smtClean="0"/>
              <a:t>ction</a:t>
            </a:r>
            <a:r>
              <a:rPr lang="en-US" sz="2400" dirty="0" smtClean="0"/>
              <a:t> a</a:t>
            </a:r>
            <a:r>
              <a:rPr lang="en-US" sz="2400" dirty="0" smtClean="0"/>
              <a:t>() {</a:t>
            </a:r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dirty="0" err="1" smtClean="0"/>
              <a:t>state.read</a:t>
            </a:r>
            <a:r>
              <a:rPr lang="en-US" sz="2400" dirty="0" smtClean="0"/>
              <a:t>(out, 4);</a:t>
            </a:r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400" dirty="0" smtClean="0"/>
              <a:t>}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995338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Direct </a:t>
            </a:r>
            <a:r>
              <a:rPr lang="en-US" dirty="0" smtClean="0"/>
              <a:t>meters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817533" cy="4351338"/>
          </a:xfrm>
          <a:solidFill>
            <a:srgbClr val="FFFEE0"/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/>
              <a:t>meter</a:t>
            </a:r>
            <a:r>
              <a:rPr lang="en-US" dirty="0"/>
              <a:t> </a:t>
            </a:r>
            <a:r>
              <a:rPr lang="en-US" dirty="0" smtClean="0"/>
              <a:t>meter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/>
              <a:t>type</a:t>
            </a:r>
            <a:r>
              <a:rPr lang="en-US" dirty="0"/>
              <a:t> : bytes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/>
              <a:t>direct</a:t>
            </a:r>
            <a:r>
              <a:rPr lang="en-US" dirty="0"/>
              <a:t> : </a:t>
            </a:r>
            <a:r>
              <a:rPr lang="en-US" dirty="0" err="1"/>
              <a:t>meter_index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/>
              <a:t>result</a:t>
            </a:r>
            <a:r>
              <a:rPr lang="en-US" dirty="0"/>
              <a:t> : </a:t>
            </a:r>
            <a:r>
              <a:rPr lang="en-US" dirty="0" err="1" smtClean="0"/>
              <a:t>meta.meter_color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table</a:t>
            </a:r>
            <a:r>
              <a:rPr lang="en-US" dirty="0" smtClean="0"/>
              <a:t> </a:t>
            </a:r>
            <a:r>
              <a:rPr lang="en-US" dirty="0" err="1"/>
              <a:t>meter_index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/>
              <a:t>reads</a:t>
            </a:r>
            <a:r>
              <a:rPr lang="en-US" dirty="0"/>
              <a:t>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   </a:t>
            </a:r>
            <a:r>
              <a:rPr lang="en-US" dirty="0" err="1" smtClean="0"/>
              <a:t>meta.meter_index</a:t>
            </a:r>
            <a:r>
              <a:rPr lang="en-US" dirty="0"/>
              <a:t>: exact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/>
              <a:t>}</a:t>
            </a:r>
          </a:p>
          <a:p>
            <a:pPr marL="0" indent="0">
              <a:buNone/>
            </a:pPr>
            <a:r>
              <a:rPr lang="en-US" dirty="0"/>
              <a:t>    </a:t>
            </a:r>
            <a:r>
              <a:rPr lang="en-US" b="1" dirty="0"/>
              <a:t>actions</a:t>
            </a:r>
            <a:r>
              <a:rPr lang="en-US" dirty="0"/>
              <a:t> </a:t>
            </a:r>
            <a:r>
              <a:rPr lang="en-US" dirty="0" smtClean="0"/>
              <a:t>{ </a:t>
            </a:r>
            <a:r>
              <a:rPr lang="en-US" dirty="0" err="1"/>
              <a:t>nop</a:t>
            </a:r>
            <a:r>
              <a:rPr lang="en-US" dirty="0" smtClean="0"/>
              <a:t>; }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72294" y="1834092"/>
            <a:ext cx="6191075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2400" b="1" dirty="0"/>
              <a:t>extern</a:t>
            </a:r>
            <a:r>
              <a:rPr lang="en-US" sz="2400" dirty="0"/>
              <a:t> </a:t>
            </a:r>
            <a:r>
              <a:rPr lang="en-US" sz="2400" dirty="0" err="1"/>
              <a:t>DirectMeter</a:t>
            </a:r>
            <a:r>
              <a:rPr lang="en-US" sz="2400" dirty="0"/>
              <a:t>&lt;T&gt; </a:t>
            </a:r>
            <a:r>
              <a:rPr lang="en-US" sz="2400" dirty="0" smtClean="0"/>
              <a:t>{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dirty="0" err="1"/>
              <a:t>DirectMeter</a:t>
            </a:r>
            <a:r>
              <a:rPr lang="en-US" sz="2400" dirty="0"/>
              <a:t>(</a:t>
            </a:r>
            <a:r>
              <a:rPr lang="en-US" sz="2400" dirty="0" err="1"/>
              <a:t>CounterType</a:t>
            </a:r>
            <a:r>
              <a:rPr lang="en-US" sz="2400" dirty="0"/>
              <a:t> type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b="1" dirty="0"/>
              <a:t>void</a:t>
            </a:r>
            <a:r>
              <a:rPr lang="en-US" sz="2400" dirty="0"/>
              <a:t> read(out T result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} // in library</a:t>
            </a:r>
          </a:p>
          <a:p>
            <a:pPr marL="0" indent="0">
              <a:buNone/>
            </a:pPr>
            <a:r>
              <a:rPr lang="en-US" sz="2400" dirty="0" err="1" smtClean="0"/>
              <a:t>DirectMeter</a:t>
            </a:r>
            <a:r>
              <a:rPr lang="en-US" sz="2400" dirty="0" smtClean="0"/>
              <a:t>&lt;</a:t>
            </a:r>
            <a:r>
              <a:rPr lang="en-US" sz="2400" b="1" dirty="0" smtClean="0"/>
              <a:t>bit</a:t>
            </a:r>
            <a:r>
              <a:rPr lang="en-US" sz="2400" dirty="0" smtClean="0"/>
              <a:t>&lt;2</a:t>
            </a:r>
            <a:r>
              <a:rPr lang="en-US" sz="2400" dirty="0"/>
              <a:t>&gt;&gt;(</a:t>
            </a:r>
            <a:r>
              <a:rPr lang="en-US" sz="2400" dirty="0" err="1"/>
              <a:t>CounterType.Bytes</a:t>
            </a:r>
            <a:r>
              <a:rPr lang="en-US" sz="2400" dirty="0"/>
              <a:t>) </a:t>
            </a:r>
            <a:r>
              <a:rPr lang="en-US" sz="2400" dirty="0" smtClean="0"/>
              <a:t>meter;</a:t>
            </a:r>
          </a:p>
          <a:p>
            <a:pPr marL="0" indent="0">
              <a:buNone/>
            </a:pPr>
            <a:r>
              <a:rPr lang="en-US" sz="2400" b="1" dirty="0" smtClean="0"/>
              <a:t>action</a:t>
            </a:r>
            <a:r>
              <a:rPr lang="en-US" sz="2400" dirty="0" smtClean="0"/>
              <a:t> </a:t>
            </a:r>
            <a:r>
              <a:rPr lang="en-US" sz="2400" dirty="0"/>
              <a:t>nop_0() </a:t>
            </a:r>
            <a:r>
              <a:rPr lang="en-US" sz="2400" dirty="0" smtClean="0"/>
              <a:t>{</a:t>
            </a:r>
            <a:r>
              <a:rPr lang="en-US" sz="2400" dirty="0"/>
              <a:t/>
            </a:r>
            <a:br>
              <a:rPr lang="en-US" sz="2400" dirty="0"/>
            </a:br>
            <a:r>
              <a:rPr lang="en-US" sz="2400" dirty="0" smtClean="0"/>
              <a:t>    </a:t>
            </a:r>
            <a:r>
              <a:rPr lang="en-US" sz="2400" dirty="0" err="1" smtClean="0"/>
              <a:t>meter.read</a:t>
            </a:r>
            <a:r>
              <a:rPr lang="en-US" sz="2400" dirty="0" smtClean="0"/>
              <a:t>(</a:t>
            </a:r>
            <a:r>
              <a:rPr lang="en-US" sz="2400" dirty="0" err="1" smtClean="0"/>
              <a:t>meta.meter_color</a:t>
            </a:r>
            <a:r>
              <a:rPr lang="en-US" sz="2400" dirty="0" smtClean="0"/>
              <a:t>);</a:t>
            </a:r>
            <a:br>
              <a:rPr lang="en-US" sz="2400" dirty="0" smtClean="0"/>
            </a:br>
            <a:r>
              <a:rPr lang="en-US" sz="2400" dirty="0" smtClean="0"/>
              <a:t>}</a:t>
            </a:r>
            <a:endParaRPr lang="en-US" sz="2400" dirty="0"/>
          </a:p>
          <a:p>
            <a:pPr marL="0" indent="0">
              <a:buNone/>
            </a:pPr>
            <a:r>
              <a:rPr lang="en-US" sz="2400" b="1" dirty="0" smtClean="0"/>
              <a:t>table</a:t>
            </a:r>
            <a:r>
              <a:rPr lang="en-US" sz="2400" dirty="0" smtClean="0"/>
              <a:t> </a:t>
            </a:r>
            <a:r>
              <a:rPr lang="en-US" sz="2400" dirty="0" err="1" smtClean="0"/>
              <a:t>meter_index</a:t>
            </a:r>
            <a:r>
              <a:rPr lang="en-US" sz="2400" dirty="0" smtClean="0"/>
              <a:t>() {</a:t>
            </a:r>
            <a:br>
              <a:rPr lang="en-US" sz="2400" dirty="0" smtClean="0"/>
            </a:br>
            <a:r>
              <a:rPr lang="en-US" sz="2400" dirty="0" smtClean="0"/>
              <a:t>   </a:t>
            </a:r>
            <a:r>
              <a:rPr lang="en-US" sz="2400" dirty="0"/>
              <a:t>actions = </a:t>
            </a:r>
            <a:r>
              <a:rPr lang="en-US" sz="2400" dirty="0" smtClean="0"/>
              <a:t>{ nop_0; }</a:t>
            </a:r>
            <a:br>
              <a:rPr lang="en-US" sz="2400" dirty="0" smtClean="0"/>
            </a:br>
            <a:r>
              <a:rPr lang="en-US" sz="2400" dirty="0" smtClean="0"/>
              <a:t>    </a:t>
            </a:r>
            <a:r>
              <a:rPr lang="en-US" sz="2400" dirty="0"/>
              <a:t>key = </a:t>
            </a:r>
            <a:r>
              <a:rPr lang="en-US" sz="2400" dirty="0" smtClean="0"/>
              <a:t>{</a:t>
            </a:r>
            <a:br>
              <a:rPr lang="en-US" sz="2400" dirty="0" smtClean="0"/>
            </a:br>
            <a:r>
              <a:rPr lang="en-US" sz="2400" dirty="0" smtClean="0"/>
              <a:t>        </a:t>
            </a:r>
            <a:r>
              <a:rPr lang="en-US" sz="2400" dirty="0" err="1" smtClean="0"/>
              <a:t>meta.meter_index</a:t>
            </a:r>
            <a:r>
              <a:rPr lang="en-US" sz="2400" dirty="0"/>
              <a:t>: exact</a:t>
            </a:r>
            <a:r>
              <a:rPr lang="en-US" sz="2400" dirty="0" smtClean="0"/>
              <a:t>;</a:t>
            </a:r>
            <a:br>
              <a:rPr lang="en-US" sz="2400" dirty="0" smtClean="0"/>
            </a:br>
            <a:r>
              <a:rPr lang="en-US" sz="2400" dirty="0" smtClean="0"/>
              <a:t>    }</a:t>
            </a:r>
            <a:br>
              <a:rPr lang="en-US" sz="2400" dirty="0" smtClean="0"/>
            </a:br>
            <a:r>
              <a:rPr lang="en-US" sz="2400" dirty="0" smtClean="0"/>
              <a:t>    meters </a:t>
            </a:r>
            <a:r>
              <a:rPr lang="en-US" sz="2400" dirty="0"/>
              <a:t>= </a:t>
            </a:r>
            <a:r>
              <a:rPr lang="en-US" sz="2400" dirty="0" smtClean="0"/>
              <a:t>meter;</a:t>
            </a:r>
            <a:br>
              <a:rPr lang="en-US" sz="2400" dirty="0" smtClean="0"/>
            </a:br>
            <a:r>
              <a:rPr lang="en-US" sz="2400" dirty="0" smtClean="0"/>
              <a:t>}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5402541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 </a:t>
            </a:r>
            <a:br>
              <a:rPr lang="en-US" dirty="0" smtClean="0"/>
            </a:br>
            <a:r>
              <a:rPr lang="en-US" dirty="0" smtClean="0"/>
              <a:t>constructs not yet handled by tool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36257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Pragmas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@</a:t>
            </a:r>
            <a:r>
              <a:rPr lang="en-US" b="1" dirty="0" smtClean="0"/>
              <a:t>pragma</a:t>
            </a:r>
            <a:r>
              <a:rPr lang="en-US" dirty="0" smtClean="0"/>
              <a:t> p</a:t>
            </a:r>
          </a:p>
          <a:p>
            <a:pPr marL="0" indent="0">
              <a:buNone/>
            </a:pPr>
            <a:r>
              <a:rPr lang="en-US" dirty="0" smtClean="0"/>
              <a:t>@</a:t>
            </a:r>
            <a:r>
              <a:rPr lang="en-US" b="1" dirty="0" smtClean="0"/>
              <a:t>pragma</a:t>
            </a:r>
            <a:r>
              <a:rPr lang="en-US" dirty="0" smtClean="0"/>
              <a:t> p </a:t>
            </a:r>
            <a:r>
              <a:rPr lang="en-US" dirty="0" err="1" smtClean="0"/>
              <a:t>extra_info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199" y="1825625"/>
            <a:ext cx="5608983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@p</a:t>
            </a:r>
          </a:p>
          <a:p>
            <a:pPr marL="0" indent="0">
              <a:buNone/>
            </a:pPr>
            <a:r>
              <a:rPr lang="en-US" dirty="0" smtClean="0"/>
              <a:t>@p(</a:t>
            </a:r>
            <a:r>
              <a:rPr lang="en-US" dirty="0" err="1" smtClean="0"/>
              <a:t>extra_info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Annotations can be only attached to some language elements.</a:t>
            </a:r>
          </a:p>
          <a:p>
            <a:r>
              <a:rPr lang="en-US" dirty="0" err="1"/>
              <a:t>e</a:t>
            </a:r>
            <a:r>
              <a:rPr lang="en-US" dirty="0" err="1" smtClean="0"/>
              <a:t>xtra_info</a:t>
            </a:r>
            <a:r>
              <a:rPr lang="en-US" dirty="0" smtClean="0"/>
              <a:t> must be an expression which is type-checked</a:t>
            </a:r>
          </a:p>
          <a:p>
            <a:r>
              <a:rPr lang="en-US" dirty="0"/>
              <a:t>W</a:t>
            </a:r>
            <a:r>
              <a:rPr lang="en-US" dirty="0" smtClean="0"/>
              <a:t>e may still need pragmas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957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Parser exceptions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parse_error</a:t>
            </a:r>
            <a:r>
              <a:rPr lang="en-US" dirty="0" smtClean="0"/>
              <a:t>, </a:t>
            </a:r>
            <a:r>
              <a:rPr lang="en-US" dirty="0" err="1" smtClean="0"/>
              <a:t>parser_exception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411133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state</a:t>
            </a:r>
            <a:r>
              <a:rPr lang="en-US" dirty="0" smtClean="0"/>
              <a:t> s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parse_error</a:t>
            </a:r>
            <a:r>
              <a:rPr lang="en-US" dirty="0" smtClean="0"/>
              <a:t> </a:t>
            </a:r>
            <a:r>
              <a:rPr lang="en-US" dirty="0" err="1" smtClean="0"/>
              <a:t>exc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err="1" smtClean="0"/>
              <a:t>parser_exception</a:t>
            </a:r>
            <a:r>
              <a:rPr lang="en-US" dirty="0" smtClean="0"/>
              <a:t> </a:t>
            </a:r>
            <a:r>
              <a:rPr lang="en-US" dirty="0" err="1" smtClean="0"/>
              <a:t>exc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set_metadata</a:t>
            </a:r>
            <a:r>
              <a:rPr lang="en-US" dirty="0" smtClean="0"/>
              <a:t>(</a:t>
            </a:r>
            <a:r>
              <a:rPr lang="en-US" dirty="0" err="1" smtClean="0"/>
              <a:t>x.err</a:t>
            </a:r>
            <a:r>
              <a:rPr lang="en-US" dirty="0" smtClean="0"/>
              <a:t>, 1);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return</a:t>
            </a:r>
            <a:r>
              <a:rPr lang="en-US" dirty="0" smtClean="0"/>
              <a:t> ingress;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36705" y="1825625"/>
            <a:ext cx="6410738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</a:t>
            </a:r>
            <a:r>
              <a:rPr lang="en-US" b="1" dirty="0" smtClean="0"/>
              <a:t>void</a:t>
            </a:r>
            <a:r>
              <a:rPr lang="en-US" dirty="0" smtClean="0"/>
              <a:t> assert(</a:t>
            </a:r>
            <a:r>
              <a:rPr lang="en-US" b="1" dirty="0" err="1" smtClean="0"/>
              <a:t>bool</a:t>
            </a:r>
            <a:r>
              <a:rPr lang="en-US" dirty="0" smtClean="0"/>
              <a:t> </a:t>
            </a:r>
            <a:r>
              <a:rPr lang="en-US" dirty="0" err="1" smtClean="0"/>
              <a:t>cond</a:t>
            </a:r>
            <a:r>
              <a:rPr lang="en-US" dirty="0" smtClean="0"/>
              <a:t>, </a:t>
            </a:r>
            <a:r>
              <a:rPr lang="en-US" b="1" dirty="0" smtClean="0"/>
              <a:t>error</a:t>
            </a:r>
            <a:r>
              <a:rPr lang="en-US" dirty="0" smtClean="0"/>
              <a:t> err);</a:t>
            </a:r>
          </a:p>
          <a:p>
            <a:pPr marL="0" indent="0">
              <a:buNone/>
            </a:pPr>
            <a:r>
              <a:rPr lang="en-US" b="1" dirty="0" smtClean="0"/>
              <a:t>error</a:t>
            </a:r>
            <a:r>
              <a:rPr lang="en-US" dirty="0" smtClean="0"/>
              <a:t> { bad }</a:t>
            </a:r>
            <a:endParaRPr lang="en-US" dirty="0"/>
          </a:p>
          <a:p>
            <a:pPr marL="0" indent="0">
              <a:buNone/>
            </a:pPr>
            <a:r>
              <a:rPr lang="en-US" b="1" dirty="0" smtClean="0"/>
              <a:t>state</a:t>
            </a:r>
            <a:r>
              <a:rPr lang="en-US" dirty="0" smtClean="0"/>
              <a:t> s {</a:t>
            </a:r>
            <a:br>
              <a:rPr lang="en-US" dirty="0" smtClean="0"/>
            </a:br>
            <a:r>
              <a:rPr lang="en-US" dirty="0" smtClean="0"/>
              <a:t>   assert(</a:t>
            </a:r>
            <a:r>
              <a:rPr lang="en-US" dirty="0" err="1" smtClean="0"/>
              <a:t>h.ip.version</a:t>
            </a:r>
            <a:r>
              <a:rPr lang="en-US" dirty="0" smtClean="0"/>
              <a:t> == 4, bad);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>control</a:t>
            </a:r>
            <a:r>
              <a:rPr lang="en-US" dirty="0" smtClean="0"/>
              <a:t> ingress(</a:t>
            </a:r>
            <a:r>
              <a:rPr lang="en-US" b="1" dirty="0" smtClean="0"/>
              <a:t>in</a:t>
            </a:r>
            <a:r>
              <a:rPr lang="en-US" dirty="0" smtClean="0"/>
              <a:t> </a:t>
            </a:r>
            <a:r>
              <a:rPr lang="en-US" b="1" dirty="0" smtClean="0"/>
              <a:t>error</a:t>
            </a:r>
            <a:r>
              <a:rPr lang="en-US" dirty="0" smtClean="0"/>
              <a:t> </a:t>
            </a:r>
            <a:r>
              <a:rPr lang="en-US" dirty="0" err="1" smtClean="0"/>
              <a:t>parser_error</a:t>
            </a:r>
            <a:r>
              <a:rPr lang="en-US" dirty="0" smtClean="0"/>
              <a:t>, …)</a:t>
            </a:r>
            <a:br>
              <a:rPr lang="en-US" dirty="0" smtClean="0"/>
            </a:b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if (</a:t>
            </a:r>
            <a:r>
              <a:rPr lang="en-US" dirty="0" err="1" smtClean="0"/>
              <a:t>parser_error</a:t>
            </a:r>
            <a:r>
              <a:rPr lang="en-US" dirty="0" smtClean="0"/>
              <a:t> == bad) { … }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} 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794650" y="6218169"/>
            <a:ext cx="805279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smtClean="0"/>
              <a:t>Parser exceptions =&gt; transition to reject + setting error = assert</a:t>
            </a:r>
            <a:endParaRPr 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9190653" y="230188"/>
            <a:ext cx="2247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no </a:t>
            </a:r>
            <a:r>
              <a:rPr lang="en-US" i="1" smtClean="0"/>
              <a:t>examples available</a:t>
            </a:r>
            <a:endParaRPr lang="en-US" i="1"/>
          </a:p>
        </p:txBody>
      </p:sp>
    </p:spTree>
    <p:extLst>
      <p:ext uri="{BB962C8B-B14F-4D97-AF65-F5344CB8AC3E}">
        <p14:creationId xmlns:p14="http://schemas.microsoft.com/office/powerpoint/2010/main" val="610086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Variable-sized headers</a:t>
            </a:r>
            <a:br>
              <a:rPr lang="en-US" dirty="0" smtClean="0"/>
            </a:br>
            <a:r>
              <a:rPr lang="en-US" dirty="0" smtClean="0"/>
              <a:t>(length, </a:t>
            </a:r>
            <a:r>
              <a:rPr lang="en-US" dirty="0" err="1" smtClean="0"/>
              <a:t>max_length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047067" cy="4351338"/>
          </a:xfrm>
          <a:solidFill>
            <a:srgbClr val="FFFEE0"/>
          </a:solidFill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err="1" smtClean="0"/>
              <a:t>header_type</a:t>
            </a:r>
            <a:r>
              <a:rPr lang="en-US" dirty="0" smtClean="0"/>
              <a:t> h {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fields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     version         : 4;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ihl</a:t>
            </a:r>
            <a:r>
              <a:rPr lang="en-US" dirty="0" smtClean="0"/>
              <a:t>                  : 4;</a:t>
            </a:r>
            <a:br>
              <a:rPr lang="en-US" dirty="0" smtClean="0"/>
            </a:br>
            <a:r>
              <a:rPr lang="en-US" dirty="0" smtClean="0"/>
              <a:t>        options         : *; </a:t>
            </a:r>
            <a:br>
              <a:rPr lang="en-US" dirty="0" smtClean="0"/>
            </a:br>
            <a:r>
              <a:rPr lang="en-US" dirty="0" smtClean="0"/>
              <a:t>    }</a:t>
            </a:r>
            <a:br>
              <a:rPr lang="en-US" dirty="0" smtClean="0"/>
            </a:br>
            <a:r>
              <a:rPr lang="en-US" dirty="0" smtClean="0"/>
              <a:t>    length : </a:t>
            </a:r>
            <a:r>
              <a:rPr lang="en-US" dirty="0" err="1" smtClean="0"/>
              <a:t>ihl</a:t>
            </a:r>
            <a:r>
              <a:rPr lang="en-US" dirty="0" smtClean="0"/>
              <a:t> * 4;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max_length</a:t>
            </a:r>
            <a:r>
              <a:rPr lang="en-US" dirty="0" smtClean="0"/>
              <a:t> : 60;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68900" y="1825624"/>
            <a:ext cx="6184900" cy="4689475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header</a:t>
            </a:r>
            <a:r>
              <a:rPr lang="en-US" dirty="0" smtClean="0"/>
              <a:t> h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&lt;4&gt; version;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&lt;4&gt; </a:t>
            </a:r>
            <a:r>
              <a:rPr lang="en-US" dirty="0" err="1" smtClean="0"/>
              <a:t>ihl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/>
              <a:t>h</a:t>
            </a:r>
            <a:r>
              <a:rPr lang="en-US" b="1" dirty="0" smtClean="0"/>
              <a:t>eader</a:t>
            </a:r>
            <a:r>
              <a:rPr lang="en-US" dirty="0" smtClean="0"/>
              <a:t> </a:t>
            </a:r>
            <a:r>
              <a:rPr lang="en-US" dirty="0" err="1" smtClean="0"/>
              <a:t>h_var</a:t>
            </a:r>
            <a:r>
              <a:rPr lang="en-US" dirty="0" smtClean="0"/>
              <a:t>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err="1" smtClean="0"/>
              <a:t>varbit</a:t>
            </a:r>
            <a:r>
              <a:rPr lang="en-US" dirty="0" smtClean="0"/>
              <a:t>&lt;48&gt; options;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r>
              <a:rPr lang="en-US" b="1" dirty="0" smtClean="0"/>
              <a:t>struct</a:t>
            </a:r>
            <a:r>
              <a:rPr lang="en-US" dirty="0" smtClean="0"/>
              <a:t> </a:t>
            </a:r>
            <a:r>
              <a:rPr lang="en-US" dirty="0" err="1" smtClean="0"/>
              <a:t>hdr</a:t>
            </a:r>
            <a:r>
              <a:rPr lang="en-US" dirty="0" smtClean="0"/>
              <a:t> { h top; </a:t>
            </a:r>
            <a:r>
              <a:rPr lang="en-US" dirty="0" err="1" smtClean="0"/>
              <a:t>h_var</a:t>
            </a:r>
            <a:r>
              <a:rPr lang="en-US" dirty="0" smtClean="0"/>
              <a:t> bot; }</a:t>
            </a:r>
          </a:p>
          <a:p>
            <a:pPr marL="0" indent="0">
              <a:buNone/>
            </a:pPr>
            <a:r>
              <a:rPr lang="en-US" b="1" dirty="0"/>
              <a:t>p</a:t>
            </a:r>
            <a:r>
              <a:rPr lang="en-US" b="1" dirty="0" smtClean="0"/>
              <a:t>arser</a:t>
            </a:r>
            <a:r>
              <a:rPr lang="en-US" dirty="0" smtClean="0"/>
              <a:t> p (</a:t>
            </a:r>
            <a:r>
              <a:rPr lang="en-US" dirty="0" err="1" smtClean="0"/>
              <a:t>packet_in</a:t>
            </a:r>
            <a:r>
              <a:rPr lang="en-US" dirty="0" smtClean="0"/>
              <a:t> p, out </a:t>
            </a:r>
            <a:r>
              <a:rPr lang="en-US" dirty="0" err="1" smtClean="0"/>
              <a:t>hdr</a:t>
            </a:r>
            <a:r>
              <a:rPr lang="en-US" dirty="0" smtClean="0"/>
              <a:t> </a:t>
            </a:r>
            <a:r>
              <a:rPr lang="en-US" dirty="0" err="1" smtClean="0"/>
              <a:t>ph</a:t>
            </a:r>
            <a:r>
              <a:rPr lang="en-US" dirty="0" smtClean="0"/>
              <a:t>)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state</a:t>
            </a:r>
            <a:r>
              <a:rPr lang="en-US" dirty="0" smtClean="0"/>
              <a:t> s {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p.extract</a:t>
            </a:r>
            <a:r>
              <a:rPr lang="en-US" dirty="0" smtClean="0"/>
              <a:t>(</a:t>
            </a:r>
            <a:r>
              <a:rPr lang="en-US" dirty="0" err="1" smtClean="0"/>
              <a:t>ph.top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     </a:t>
            </a:r>
            <a:r>
              <a:rPr lang="en-US" dirty="0" err="1" smtClean="0"/>
              <a:t>p.extract</a:t>
            </a:r>
            <a:r>
              <a:rPr lang="en-US" dirty="0" smtClean="0"/>
              <a:t>(</a:t>
            </a:r>
            <a:r>
              <a:rPr lang="en-US" dirty="0" err="1" smtClean="0"/>
              <a:t>ph.bot</a:t>
            </a:r>
            <a:r>
              <a:rPr lang="en-US" dirty="0" smtClean="0"/>
              <a:t>, </a:t>
            </a:r>
            <a:r>
              <a:rPr lang="en-US" dirty="0" err="1" smtClean="0"/>
              <a:t>ph.top.ihl</a:t>
            </a:r>
            <a:r>
              <a:rPr lang="en-US" dirty="0" smtClean="0"/>
              <a:t> * 4 - 20);</a:t>
            </a:r>
            <a:br>
              <a:rPr lang="en-US" dirty="0" smtClean="0"/>
            </a:br>
            <a:r>
              <a:rPr lang="en-US" dirty="0" smtClean="0"/>
              <a:t>        …</a:t>
            </a:r>
            <a:r>
              <a:rPr lang="en-US" dirty="0"/>
              <a:t>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}}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473148" y="6311900"/>
            <a:ext cx="67188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Low-level implementation of @</a:t>
            </a:r>
            <a:r>
              <a:rPr lang="en-US" sz="2400" smtClean="0"/>
              <a:t>length annotation.</a:t>
            </a:r>
            <a:endParaRPr 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9190653" y="230188"/>
            <a:ext cx="2247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no </a:t>
            </a:r>
            <a:r>
              <a:rPr lang="en-US" i="1" smtClean="0"/>
              <a:t>examples available</a:t>
            </a:r>
            <a:endParaRPr lang="en-US" i="1"/>
          </a:p>
        </p:txBody>
      </p:sp>
    </p:spTree>
    <p:extLst>
      <p:ext uri="{BB962C8B-B14F-4D97-AF65-F5344CB8AC3E}">
        <p14:creationId xmlns:p14="http://schemas.microsoft.com/office/powerpoint/2010/main" val="6774989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truncate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757892"/>
            <a:ext cx="4724400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smtClean="0"/>
              <a:t>truncate</a:t>
            </a:r>
            <a:r>
              <a:rPr lang="en-US" dirty="0" smtClean="0"/>
              <a:t>(size)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fi-FI" b="1" dirty="0" err="1" smtClean="0"/>
              <a:t>extern</a:t>
            </a:r>
            <a:r>
              <a:rPr lang="fi-FI" dirty="0" smtClean="0"/>
              <a:t> </a:t>
            </a:r>
            <a:r>
              <a:rPr lang="fi-FI" dirty="0" err="1" smtClean="0"/>
              <a:t>packet_out</a:t>
            </a:r>
            <a:r>
              <a:rPr lang="fi-FI" dirty="0" smtClean="0"/>
              <a:t/>
            </a:r>
            <a:br>
              <a:rPr lang="fi-FI" dirty="0" smtClean="0"/>
            </a:br>
            <a:r>
              <a:rPr lang="fi-FI" dirty="0" smtClean="0"/>
              <a:t>{</a:t>
            </a:r>
            <a:br>
              <a:rPr lang="fi-FI" dirty="0" smtClean="0"/>
            </a:br>
            <a:r>
              <a:rPr lang="fi-FI" dirty="0" smtClean="0"/>
              <a:t>    </a:t>
            </a:r>
            <a:r>
              <a:rPr lang="fi-FI" b="1" dirty="0" err="1" smtClean="0"/>
              <a:t>void</a:t>
            </a:r>
            <a:r>
              <a:rPr lang="fi-FI" dirty="0" smtClean="0"/>
              <a:t> emit&lt;T&gt;(</a:t>
            </a:r>
            <a:r>
              <a:rPr lang="fi-FI" b="1" dirty="0" smtClean="0"/>
              <a:t>in</a:t>
            </a:r>
            <a:r>
              <a:rPr lang="fi-FI" dirty="0" smtClean="0"/>
              <a:t> T </a:t>
            </a:r>
            <a:r>
              <a:rPr lang="fi-FI" dirty="0" err="1" smtClean="0"/>
              <a:t>hdr</a:t>
            </a:r>
            <a:r>
              <a:rPr lang="fi-FI" dirty="0" smtClean="0"/>
              <a:t>);</a:t>
            </a:r>
            <a:br>
              <a:rPr lang="fi-FI" dirty="0" smtClean="0"/>
            </a:br>
            <a:r>
              <a:rPr lang="fi-FI" dirty="0" smtClean="0"/>
              <a:t>    </a:t>
            </a:r>
            <a:r>
              <a:rPr lang="fi-FI" b="1" dirty="0" err="1" smtClean="0"/>
              <a:t>void</a:t>
            </a:r>
            <a:r>
              <a:rPr lang="fi-FI" dirty="0" smtClean="0"/>
              <a:t> </a:t>
            </a:r>
            <a:r>
              <a:rPr lang="fi-FI" dirty="0" err="1" smtClean="0"/>
              <a:t>truncate</a:t>
            </a:r>
            <a:r>
              <a:rPr lang="fi-FI" dirty="0" smtClean="0"/>
              <a:t>(</a:t>
            </a:r>
            <a:r>
              <a:rPr lang="fi-FI" b="1" dirty="0" smtClean="0"/>
              <a:t>in </a:t>
            </a:r>
            <a:r>
              <a:rPr lang="fi-FI" dirty="0" err="1" smtClean="0"/>
              <a:t>bit</a:t>
            </a:r>
            <a:r>
              <a:rPr lang="fi-FI" dirty="0" smtClean="0"/>
              <a:t>&lt;32&gt; </a:t>
            </a:r>
            <a:r>
              <a:rPr lang="fi-FI" dirty="0" err="1" smtClean="0"/>
              <a:t>size</a:t>
            </a:r>
            <a:r>
              <a:rPr lang="fi-FI" dirty="0" smtClean="0"/>
              <a:t>);</a:t>
            </a:r>
            <a:br>
              <a:rPr lang="fi-FI" dirty="0" smtClean="0"/>
            </a:br>
            <a:r>
              <a:rPr lang="fi-FI" dirty="0" smtClean="0"/>
              <a:t>}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172200" y="5896401"/>
            <a:ext cx="547646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Truncate can be a </a:t>
            </a:r>
            <a:r>
              <a:rPr lang="en-US" sz="2400" dirty="0" err="1" smtClean="0"/>
              <a:t>packet_out</a:t>
            </a:r>
            <a:r>
              <a:rPr lang="en-US" sz="2400" dirty="0" smtClean="0"/>
              <a:t> method.</a:t>
            </a:r>
          </a:p>
          <a:p>
            <a:r>
              <a:rPr lang="en-US" sz="2400" dirty="0" smtClean="0"/>
              <a:t>Can also be implemented with an extern.</a:t>
            </a:r>
            <a:endParaRPr 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9190653" y="230188"/>
            <a:ext cx="2247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no </a:t>
            </a:r>
            <a:r>
              <a:rPr lang="en-US" i="1" smtClean="0"/>
              <a:t>examples available</a:t>
            </a:r>
            <a:endParaRPr lang="en-US" i="1"/>
          </a:p>
        </p:txBody>
      </p:sp>
    </p:spTree>
    <p:extLst>
      <p:ext uri="{BB962C8B-B14F-4D97-AF65-F5344CB8AC3E}">
        <p14:creationId xmlns:p14="http://schemas.microsoft.com/office/powerpoint/2010/main" val="513884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700" y="365125"/>
            <a:ext cx="11620500" cy="132556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Extern </a:t>
            </a:r>
            <a:br>
              <a:rPr lang="en-US" dirty="0" smtClean="0"/>
            </a:br>
            <a:r>
              <a:rPr lang="en-US" dirty="0" smtClean="0"/>
              <a:t>(extern, </a:t>
            </a:r>
            <a:r>
              <a:rPr lang="en-US" dirty="0" err="1" smtClean="0"/>
              <a:t>extern_type</a:t>
            </a:r>
            <a:r>
              <a:rPr lang="en-US" dirty="0" smtClean="0"/>
              <a:t>, method, attribute, type, optional)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936067" cy="4351338"/>
          </a:xfrm>
          <a:solidFill>
            <a:srgbClr val="FFFEE0"/>
          </a:solidFill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err="1" smtClean="0"/>
              <a:t>extern_type</a:t>
            </a:r>
            <a:r>
              <a:rPr lang="en-US" dirty="0" smtClean="0"/>
              <a:t> et {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attribute</a:t>
            </a:r>
            <a:r>
              <a:rPr lang="en-US" dirty="0" smtClean="0"/>
              <a:t> </a:t>
            </a:r>
            <a:r>
              <a:rPr lang="en-US" dirty="0"/>
              <a:t>size </a:t>
            </a:r>
            <a:r>
              <a:rPr lang="en-US" dirty="0" smtClean="0"/>
              <a:t>{</a:t>
            </a:r>
            <a:br>
              <a:rPr lang="en-US" dirty="0" smtClean="0"/>
            </a:br>
            <a:r>
              <a:rPr lang="en-US" dirty="0" smtClean="0"/>
              <a:t>     </a:t>
            </a:r>
            <a:r>
              <a:rPr lang="en-US" b="1" dirty="0" smtClean="0"/>
              <a:t>type</a:t>
            </a:r>
            <a:r>
              <a:rPr lang="en-US" dirty="0"/>
              <a:t>: </a:t>
            </a:r>
            <a:r>
              <a:rPr lang="en-US" b="1" dirty="0" err="1" smtClean="0"/>
              <a:t>int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  </a:t>
            </a:r>
            <a:r>
              <a:rPr lang="en-US" b="1" dirty="0" smtClean="0"/>
              <a:t>optional</a:t>
            </a:r>
            <a:r>
              <a:rPr lang="en-US" dirty="0" smtClean="0"/>
              <a:t>;</a:t>
            </a:r>
            <a:br>
              <a:rPr lang="en-US" dirty="0" smtClean="0"/>
            </a:br>
            <a:r>
              <a:rPr lang="en-US" dirty="0" smtClean="0"/>
              <a:t>   }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en-US" b="1" dirty="0" smtClean="0"/>
              <a:t>method</a:t>
            </a:r>
            <a:r>
              <a:rPr lang="en-US" dirty="0" smtClean="0"/>
              <a:t> x(</a:t>
            </a:r>
            <a:r>
              <a:rPr lang="en-US" b="1" dirty="0" smtClean="0"/>
              <a:t>in</a:t>
            </a:r>
            <a:r>
              <a:rPr lang="en-US" dirty="0" smtClean="0"/>
              <a:t> </a:t>
            </a:r>
            <a:r>
              <a:rPr lang="en-US" b="1" dirty="0" smtClean="0"/>
              <a:t>bit</a:t>
            </a:r>
            <a:r>
              <a:rPr lang="en-US" dirty="0" smtClean="0"/>
              <a:t> </a:t>
            </a:r>
            <a:r>
              <a:rPr lang="en-US" dirty="0" err="1" smtClean="0"/>
              <a:t>arg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method</a:t>
            </a:r>
            <a:r>
              <a:rPr lang="en-US" dirty="0" smtClean="0"/>
              <a:t> y(</a:t>
            </a:r>
            <a:r>
              <a:rPr lang="en-US" b="1" dirty="0" smtClean="0"/>
              <a:t>out bit </a:t>
            </a:r>
            <a:r>
              <a:rPr lang="en-US" dirty="0" smtClean="0"/>
              <a:t>res);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et e { size : 54 };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4"/>
            <a:ext cx="5181600" cy="474745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/>
              <a:t>e</a:t>
            </a:r>
            <a:r>
              <a:rPr lang="en-US" b="1" dirty="0" smtClean="0"/>
              <a:t>xtern</a:t>
            </a:r>
            <a:r>
              <a:rPr lang="en-US" dirty="0" smtClean="0"/>
              <a:t> et {</a:t>
            </a:r>
            <a:br>
              <a:rPr lang="en-US" dirty="0" smtClean="0"/>
            </a:br>
            <a:r>
              <a:rPr lang="en-US" dirty="0" smtClean="0"/>
              <a:t>   et(</a:t>
            </a:r>
            <a:r>
              <a:rPr lang="en-US" b="1" dirty="0" err="1" smtClean="0"/>
              <a:t>int</a:t>
            </a:r>
            <a:r>
              <a:rPr lang="en-US" dirty="0" smtClean="0"/>
              <a:t> size);</a:t>
            </a:r>
            <a:br>
              <a:rPr lang="en-US" dirty="0" smtClean="0"/>
            </a:br>
            <a:r>
              <a:rPr lang="en-US" dirty="0" smtClean="0"/>
              <a:t>   et();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void</a:t>
            </a:r>
            <a:r>
              <a:rPr lang="en-US" dirty="0" smtClean="0"/>
              <a:t> x(</a:t>
            </a:r>
            <a:r>
              <a:rPr lang="en-US" b="1" dirty="0" smtClean="0"/>
              <a:t>in</a:t>
            </a:r>
            <a:r>
              <a:rPr lang="en-US" dirty="0" smtClean="0"/>
              <a:t> </a:t>
            </a:r>
            <a:r>
              <a:rPr lang="en-US" b="1" dirty="0" smtClean="0"/>
              <a:t>bit</a:t>
            </a:r>
            <a:r>
              <a:rPr lang="en-US" dirty="0" smtClean="0"/>
              <a:t> </a:t>
            </a:r>
            <a:r>
              <a:rPr lang="en-US" dirty="0" err="1" smtClean="0"/>
              <a:t>arg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bit</a:t>
            </a:r>
            <a:r>
              <a:rPr lang="en-US" dirty="0" smtClean="0"/>
              <a:t> y();</a:t>
            </a:r>
            <a:br>
              <a:rPr lang="en-US" dirty="0" smtClean="0"/>
            </a:br>
            <a:r>
              <a:rPr lang="en-US" dirty="0" smtClean="0"/>
              <a:t>   </a:t>
            </a:r>
            <a:r>
              <a:rPr lang="en-US" b="1" dirty="0" smtClean="0"/>
              <a:t>void</a:t>
            </a:r>
            <a:r>
              <a:rPr lang="en-US" dirty="0" smtClean="0"/>
              <a:t> y1(</a:t>
            </a:r>
            <a:r>
              <a:rPr lang="en-US" b="1" dirty="0" smtClean="0"/>
              <a:t>out</a:t>
            </a:r>
            <a:r>
              <a:rPr lang="en-US" dirty="0" smtClean="0"/>
              <a:t> </a:t>
            </a:r>
            <a:r>
              <a:rPr lang="en-US" b="1" dirty="0" smtClean="0"/>
              <a:t>bit</a:t>
            </a:r>
            <a:r>
              <a:rPr lang="en-US" dirty="0" smtClean="0"/>
              <a:t> </a:t>
            </a:r>
            <a:r>
              <a:rPr lang="en-US" dirty="0" err="1" smtClean="0"/>
              <a:t>arg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et(54) e;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057977" y="6311900"/>
            <a:ext cx="803046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/>
              <a:t>Methods have return types =&gt; method calls can be expressions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9190653" y="230188"/>
            <a:ext cx="2247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no </a:t>
            </a:r>
            <a:r>
              <a:rPr lang="en-US" i="1" smtClean="0"/>
              <a:t>examples available</a:t>
            </a:r>
            <a:endParaRPr lang="en-US" i="1"/>
          </a:p>
        </p:txBody>
      </p:sp>
    </p:spTree>
    <p:extLst>
      <p:ext uri="{BB962C8B-B14F-4D97-AF65-F5344CB8AC3E}">
        <p14:creationId xmlns:p14="http://schemas.microsoft.com/office/powerpoint/2010/main" val="9957542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Primitive actions</a:t>
            </a:r>
            <a:br>
              <a:rPr lang="en-US" dirty="0" smtClean="0"/>
            </a:br>
            <a:r>
              <a:rPr lang="en-US" dirty="0" smtClean="0"/>
              <a:t>(</a:t>
            </a:r>
            <a:r>
              <a:rPr lang="en-US" dirty="0" err="1" smtClean="0"/>
              <a:t>primitive_action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433486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b="1" dirty="0" err="1" smtClean="0"/>
              <a:t>primitive_action</a:t>
            </a:r>
            <a:r>
              <a:rPr lang="en-US" dirty="0" smtClean="0"/>
              <a:t> p(</a:t>
            </a:r>
            <a:r>
              <a:rPr lang="en-US" dirty="0" err="1" smtClean="0"/>
              <a:t>params</a:t>
            </a:r>
            <a:r>
              <a:rPr lang="en-US" dirty="0" smtClean="0"/>
              <a:t>);</a:t>
            </a:r>
          </a:p>
          <a:p>
            <a:pPr marL="0" indent="0">
              <a:buNone/>
            </a:pPr>
            <a:r>
              <a:rPr lang="en-US" i="1" dirty="0" smtClean="0"/>
              <a:t>could not find examples</a:t>
            </a:r>
            <a:endParaRPr lang="en-US" i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extern</a:t>
            </a:r>
            <a:r>
              <a:rPr lang="en-US" dirty="0" smtClean="0"/>
              <a:t> </a:t>
            </a:r>
            <a:r>
              <a:rPr lang="en-US" dirty="0" err="1" smtClean="0"/>
              <a:t>restype</a:t>
            </a:r>
            <a:r>
              <a:rPr lang="en-US" dirty="0" smtClean="0"/>
              <a:t> function(</a:t>
            </a:r>
            <a:r>
              <a:rPr lang="en-US" dirty="0" err="1" smtClean="0"/>
              <a:t>params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b="1" dirty="0" smtClean="0"/>
              <a:t>extern </a:t>
            </a:r>
            <a:r>
              <a:rPr lang="en-US" dirty="0" smtClean="0"/>
              <a:t>object {</a:t>
            </a:r>
            <a:br>
              <a:rPr lang="en-US" dirty="0" smtClean="0"/>
            </a:br>
            <a:r>
              <a:rPr lang="en-US" dirty="0" smtClean="0"/>
              <a:t>    object(</a:t>
            </a:r>
            <a:r>
              <a:rPr lang="en-US" dirty="0" err="1" smtClean="0"/>
              <a:t>constructor_args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dirty="0" err="1" smtClean="0"/>
              <a:t>restype</a:t>
            </a:r>
            <a:r>
              <a:rPr lang="en-US" dirty="0" smtClean="0"/>
              <a:t> method(</a:t>
            </a:r>
            <a:r>
              <a:rPr lang="en-US" dirty="0" err="1" smtClean="0"/>
              <a:t>args</a:t>
            </a:r>
            <a:r>
              <a:rPr lang="en-US" dirty="0" smtClean="0"/>
              <a:t>);</a:t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5271686" y="5576798"/>
            <a:ext cx="6776022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 smtClean="0"/>
              <a:t>Can have both extern functions and extern “objects.”</a:t>
            </a:r>
          </a:p>
          <a:p>
            <a:r>
              <a:rPr lang="en-US" sz="2400" dirty="0" smtClean="0"/>
              <a:t>Externs can subsume most primitive actions.</a:t>
            </a:r>
          </a:p>
          <a:p>
            <a:r>
              <a:rPr lang="en-US" sz="2400" dirty="0" smtClean="0"/>
              <a:t>Methods can be polymorphic.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9860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/>
          <a:lstStyle/>
          <a:p>
            <a:r>
              <a:rPr lang="en-US" dirty="0" smtClean="0"/>
              <a:t>Additions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826" y="1205345"/>
            <a:ext cx="11251096" cy="5534668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Deparser (just another control block)</a:t>
            </a:r>
          </a:p>
          <a:p>
            <a:r>
              <a:rPr lang="en-US" dirty="0" smtClean="0"/>
              <a:t>Assignment</a:t>
            </a:r>
          </a:p>
          <a:p>
            <a:r>
              <a:rPr lang="en-US" dirty="0" smtClean="0"/>
              <a:t>Constant declarations</a:t>
            </a:r>
          </a:p>
          <a:p>
            <a:r>
              <a:rPr lang="en-US" b="1" dirty="0" err="1" smtClean="0"/>
              <a:t>typedef</a:t>
            </a:r>
            <a:endParaRPr lang="en-US" b="1" dirty="0" smtClean="0"/>
          </a:p>
          <a:p>
            <a:r>
              <a:rPr lang="en-US" dirty="0" smtClean="0"/>
              <a:t>@annotations</a:t>
            </a:r>
          </a:p>
          <a:p>
            <a:r>
              <a:rPr lang="en-US" dirty="0" smtClean="0"/>
              <a:t>Generic types – type variables and polymorphic methods</a:t>
            </a:r>
          </a:p>
          <a:p>
            <a:r>
              <a:rPr lang="en-US" dirty="0" smtClean="0"/>
              <a:t>Architecture specification (</a:t>
            </a:r>
            <a:r>
              <a:rPr lang="en-US" b="1" dirty="0" smtClean="0"/>
              <a:t>parser</a:t>
            </a:r>
            <a:r>
              <a:rPr lang="en-US" dirty="0" smtClean="0"/>
              <a:t>, </a:t>
            </a:r>
            <a:r>
              <a:rPr lang="en-US" b="1" dirty="0" smtClean="0"/>
              <a:t>control</a:t>
            </a:r>
            <a:r>
              <a:rPr lang="en-US" dirty="0" smtClean="0"/>
              <a:t>, </a:t>
            </a:r>
            <a:r>
              <a:rPr lang="en-US" b="1" dirty="0" smtClean="0"/>
              <a:t>package</a:t>
            </a:r>
            <a:r>
              <a:rPr lang="en-US" dirty="0" smtClean="0"/>
              <a:t>)</a:t>
            </a:r>
          </a:p>
          <a:p>
            <a:r>
              <a:rPr lang="en-US" dirty="0" smtClean="0"/>
              <a:t>Packets exposed as extern library elements</a:t>
            </a:r>
          </a:p>
          <a:p>
            <a:r>
              <a:rPr lang="en-US" dirty="0" smtClean="0"/>
              <a:t>Local variables</a:t>
            </a:r>
          </a:p>
          <a:p>
            <a:r>
              <a:rPr lang="en-US" b="1" dirty="0" err="1" smtClean="0"/>
              <a:t>enum</a:t>
            </a:r>
            <a:r>
              <a:rPr lang="en-US" b="1" dirty="0" smtClean="0"/>
              <a:t>/error</a:t>
            </a:r>
          </a:p>
          <a:p>
            <a:r>
              <a:rPr lang="en-US" b="1" dirty="0" err="1" smtClean="0"/>
              <a:t>header_union</a:t>
            </a:r>
            <a:endParaRPr lang="en-US" dirty="0" smtClean="0"/>
          </a:p>
          <a:p>
            <a:r>
              <a:rPr lang="en-US" dirty="0" smtClean="0"/>
              <a:t>Can specify default action</a:t>
            </a:r>
          </a:p>
          <a:p>
            <a:r>
              <a:rPr lang="en-US" dirty="0" smtClean="0"/>
              <a:t>Operators: </a:t>
            </a:r>
            <a:r>
              <a:rPr lang="en-US" dirty="0" err="1" smtClean="0"/>
              <a:t>bitslicing</a:t>
            </a:r>
            <a:r>
              <a:rPr lang="en-US" dirty="0" smtClean="0"/>
              <a:t> a[7:4], concatenation a ++ b, conditional ?:, mask &amp;&amp;&amp; and range </a:t>
            </a:r>
            <a:r>
              <a:rPr lang="en-US" dirty="0"/>
              <a:t>.. </a:t>
            </a:r>
            <a:endParaRPr lang="en-US" dirty="0" smtClean="0"/>
          </a:p>
          <a:p>
            <a:r>
              <a:rPr lang="en-US" b="1" dirty="0" smtClean="0"/>
              <a:t>return</a:t>
            </a:r>
            <a:r>
              <a:rPr lang="en-US" dirty="0" smtClean="0"/>
              <a:t> statement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4831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value_sets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4334933" cy="4351338"/>
          </a:xfrm>
          <a:solidFill>
            <a:srgbClr val="FFFEE0"/>
          </a:solidFill>
        </p:spPr>
        <p:txBody>
          <a:bodyPr/>
          <a:lstStyle/>
          <a:p>
            <a:pPr marL="0" indent="0">
              <a:buNone/>
            </a:pPr>
            <a:r>
              <a:rPr lang="en-US" i="1" dirty="0"/>
              <a:t>could not find examples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/>
              <a:t>extern </a:t>
            </a:r>
            <a:r>
              <a:rPr lang="en-US" dirty="0" err="1"/>
              <a:t>value_set</a:t>
            </a:r>
            <a:r>
              <a:rPr lang="en-US" dirty="0"/>
              <a:t> {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b="1" dirty="0" smtClean="0"/>
              <a:t>bit</a:t>
            </a:r>
            <a:r>
              <a:rPr lang="en-US" dirty="0" smtClean="0"/>
              <a:t>&lt;4</a:t>
            </a:r>
            <a:r>
              <a:rPr lang="en-US" dirty="0"/>
              <a:t>&gt; get(bit&lt;8&gt;);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}</a:t>
            </a:r>
            <a:endParaRPr lang="en-US" dirty="0"/>
          </a:p>
          <a:p>
            <a:pPr marL="0" indent="0">
              <a:buNone/>
            </a:pPr>
            <a:r>
              <a:rPr lang="en-US" dirty="0" err="1"/>
              <a:t>value_set</a:t>
            </a:r>
            <a:r>
              <a:rPr lang="en-US" dirty="0"/>
              <a:t> </a:t>
            </a:r>
            <a:r>
              <a:rPr lang="en-US" dirty="0" err="1"/>
              <a:t>inst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b="1" dirty="0"/>
              <a:t>transition</a:t>
            </a:r>
            <a:r>
              <a:rPr lang="en-US" dirty="0"/>
              <a:t> </a:t>
            </a:r>
            <a:r>
              <a:rPr lang="en-US" b="1" dirty="0"/>
              <a:t>select</a:t>
            </a:r>
            <a:r>
              <a:rPr lang="en-US" dirty="0"/>
              <a:t>(</a:t>
            </a:r>
            <a:r>
              <a:rPr lang="en-US" dirty="0" err="1"/>
              <a:t>inst.get</a:t>
            </a:r>
            <a:r>
              <a:rPr lang="en-US" dirty="0"/>
              <a:t>(</a:t>
            </a:r>
            <a:r>
              <a:rPr lang="en-US" dirty="0" err="1"/>
              <a:t>h.mpls</a:t>
            </a:r>
            <a:r>
              <a:rPr lang="en-US" dirty="0" smtClean="0"/>
              <a:t>))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3444523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payload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solidFill>
            <a:srgbClr val="FFFEE0"/>
          </a:solidFill>
        </p:spPr>
        <p:txBody>
          <a:bodyPr/>
          <a:lstStyle/>
          <a:p>
            <a:r>
              <a:rPr lang="en-US" dirty="0" smtClean="0"/>
              <a:t>In field-list calculations</a:t>
            </a:r>
          </a:p>
          <a:p>
            <a:r>
              <a:rPr lang="en-US" dirty="0" smtClean="0"/>
              <a:t>Used for checksums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Can be a packet method</a:t>
            </a:r>
          </a:p>
          <a:p>
            <a:r>
              <a:rPr lang="en-US" dirty="0" smtClean="0"/>
              <a:t>Combined with checksum unit support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941338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Considered P4 constructs not included yet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3485444" cy="4351338"/>
          </a:xfrm>
        </p:spPr>
        <p:txBody>
          <a:bodyPr>
            <a:normAutofit fontScale="92500" lnSpcReduction="20000"/>
          </a:bodyPr>
          <a:lstStyle/>
          <a:p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49422" y="1825625"/>
            <a:ext cx="6804378" cy="4351338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table initializers</a:t>
            </a:r>
          </a:p>
          <a:p>
            <a:r>
              <a:rPr lang="en-US" dirty="0" smtClean="0"/>
              <a:t>namespaces</a:t>
            </a:r>
          </a:p>
          <a:p>
            <a:r>
              <a:rPr lang="en-US" dirty="0" smtClean="0"/>
              <a:t>@length(expression) annotation on varbit fields</a:t>
            </a:r>
          </a:p>
          <a:p>
            <a:r>
              <a:rPr lang="en-US" dirty="0" smtClean="0"/>
              <a:t>inferred deparser construct</a:t>
            </a:r>
          </a:p>
          <a:p>
            <a:r>
              <a:rPr lang="en-US" dirty="0" smtClean="0"/>
              <a:t>functions</a:t>
            </a:r>
          </a:p>
          <a:p>
            <a:r>
              <a:rPr lang="en-US" dirty="0" smtClean="0"/>
              <a:t>call specifying parameter names</a:t>
            </a:r>
          </a:p>
          <a:p>
            <a:r>
              <a:rPr lang="en-US" dirty="0" smtClean="0"/>
              <a:t>action sets (one action is a combination of many other actions)</a:t>
            </a:r>
          </a:p>
          <a:p>
            <a:r>
              <a:rPr lang="en-US" dirty="0" smtClean="0"/>
              <a:t>header unions</a:t>
            </a:r>
          </a:p>
          <a:p>
            <a:r>
              <a:rPr lang="en-US" dirty="0" smtClean="0"/>
              <a:t>logging support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99140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Cleanups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Declarations must precede uses</a:t>
            </a:r>
          </a:p>
          <a:p>
            <a:r>
              <a:rPr lang="en-US" b="1" dirty="0" smtClean="0"/>
              <a:t>NOT</a:t>
            </a:r>
            <a:r>
              <a:rPr lang="en-US" dirty="0" smtClean="0"/>
              <a:t> =&gt; !, </a:t>
            </a:r>
            <a:r>
              <a:rPr lang="en-US" b="1" dirty="0" smtClean="0"/>
              <a:t>AND</a:t>
            </a:r>
            <a:r>
              <a:rPr lang="en-US" dirty="0" smtClean="0"/>
              <a:t> =&gt; &amp;&amp;, </a:t>
            </a:r>
            <a:r>
              <a:rPr lang="en-US" b="1" dirty="0" smtClean="0"/>
              <a:t>OR</a:t>
            </a:r>
            <a:r>
              <a:rPr lang="en-US" dirty="0" smtClean="0"/>
              <a:t> =&gt; ||</a:t>
            </a:r>
          </a:p>
          <a:p>
            <a:r>
              <a:rPr lang="en-US" b="1" dirty="0" smtClean="0"/>
              <a:t>parser</a:t>
            </a:r>
            <a:r>
              <a:rPr lang="en-US" dirty="0" smtClean="0"/>
              <a:t> -&gt; </a:t>
            </a:r>
            <a:r>
              <a:rPr lang="en-US" b="1" dirty="0" smtClean="0"/>
              <a:t>state; </a:t>
            </a:r>
            <a:r>
              <a:rPr lang="en-US" dirty="0" smtClean="0"/>
              <a:t>start, accept and reject states</a:t>
            </a:r>
          </a:p>
          <a:p>
            <a:r>
              <a:rPr lang="en-US" b="1" dirty="0" err="1" smtClean="0"/>
              <a:t>header_type</a:t>
            </a:r>
            <a:r>
              <a:rPr lang="en-US" dirty="0" smtClean="0"/>
              <a:t> -&gt; </a:t>
            </a:r>
            <a:r>
              <a:rPr lang="en-US" b="1" dirty="0" smtClean="0"/>
              <a:t>header/struct</a:t>
            </a:r>
          </a:p>
          <a:p>
            <a:r>
              <a:rPr lang="en-US" b="1" dirty="0"/>
              <a:t>r</a:t>
            </a:r>
            <a:r>
              <a:rPr lang="en-US" b="1" dirty="0" smtClean="0"/>
              <a:t>eturn</a:t>
            </a:r>
            <a:r>
              <a:rPr lang="en-US" dirty="0" smtClean="0"/>
              <a:t> -&gt; </a:t>
            </a:r>
            <a:r>
              <a:rPr lang="en-US" b="1" dirty="0" smtClean="0"/>
              <a:t>transition</a:t>
            </a:r>
          </a:p>
          <a:p>
            <a:r>
              <a:rPr lang="en-US" dirty="0"/>
              <a:t>t</a:t>
            </a:r>
            <a:r>
              <a:rPr lang="en-US" dirty="0" smtClean="0"/>
              <a:t>ables must be in a control block</a:t>
            </a:r>
          </a:p>
          <a:p>
            <a:r>
              <a:rPr lang="en-US" dirty="0" smtClean="0"/>
              <a:t>Parser exceptions -&gt; reject state, assert</a:t>
            </a:r>
          </a:p>
        </p:txBody>
      </p:sp>
    </p:spTree>
    <p:extLst>
      <p:ext uri="{BB962C8B-B14F-4D97-AF65-F5344CB8AC3E}">
        <p14:creationId xmlns:p14="http://schemas.microsoft.com/office/powerpoint/2010/main" val="549998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v1model.p4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architectural model of the P4 v1.0 switch </a:t>
            </a:r>
          </a:p>
          <a:p>
            <a:r>
              <a:rPr lang="en-US" dirty="0" smtClean="0"/>
              <a:t>Expressed in the P4 v1.2 language</a:t>
            </a:r>
          </a:p>
          <a:p>
            <a:r>
              <a:rPr lang="en-US" dirty="0" smtClean="0"/>
              <a:t>Contents:</a:t>
            </a:r>
          </a:p>
          <a:p>
            <a:pPr lvl="1"/>
            <a:r>
              <a:rPr lang="en-US" dirty="0" smtClean="0"/>
              <a:t>set of extern blocks (e.g., checksums)</a:t>
            </a:r>
          </a:p>
          <a:p>
            <a:pPr lvl="1"/>
            <a:r>
              <a:rPr lang="en-US" dirty="0" smtClean="0"/>
              <a:t>set of extern functions (e.g., random)</a:t>
            </a:r>
          </a:p>
          <a:p>
            <a:pPr lvl="1"/>
            <a:r>
              <a:rPr lang="en-US" dirty="0" smtClean="0"/>
              <a:t>architectural description (</a:t>
            </a:r>
            <a:r>
              <a:rPr lang="en-US" dirty="0"/>
              <a:t>6</a:t>
            </a:r>
            <a:r>
              <a:rPr lang="en-US" dirty="0" smtClean="0"/>
              <a:t> stage switch model)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31170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P4 v1.0 switch model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576943" y="2191656"/>
            <a:ext cx="1712686" cy="177074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3810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smtClean="0">
                <a:solidFill>
                  <a:schemeClr val="tx1"/>
                </a:solidFill>
              </a:rPr>
              <a:t>Parse</a:t>
            </a:r>
            <a:endParaRPr lang="en-US" sz="360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725057" y="2191655"/>
            <a:ext cx="1712686" cy="17707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chemeClr val="tx1"/>
                </a:solidFill>
              </a:rPr>
              <a:t>verify</a:t>
            </a:r>
          </a:p>
          <a:p>
            <a:pPr algn="ctr"/>
            <a:r>
              <a:rPr lang="en-US" sz="3600" dirty="0" err="1" smtClean="0">
                <a:solidFill>
                  <a:schemeClr val="tx1"/>
                </a:solidFill>
              </a:rPr>
              <a:t>cksum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29629" y="2191656"/>
            <a:ext cx="1712686" cy="17707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smtClean="0">
                <a:solidFill>
                  <a:schemeClr val="tx1"/>
                </a:solidFill>
              </a:rPr>
              <a:t>ingress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653314" y="4608283"/>
            <a:ext cx="1712686" cy="17707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smtClean="0">
                <a:solidFill>
                  <a:schemeClr val="tx1"/>
                </a:solidFill>
              </a:rPr>
              <a:t>egress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7757885" y="4608283"/>
            <a:ext cx="1712686" cy="17707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en-US" sz="3600" dirty="0" smtClean="0">
                <a:solidFill>
                  <a:schemeClr val="tx1"/>
                </a:solidFill>
              </a:rPr>
              <a:t>compute</a:t>
            </a:r>
          </a:p>
          <a:p>
            <a:pPr algn="ctr"/>
            <a:r>
              <a:rPr lang="en-US" sz="3600" dirty="0" err="1" smtClean="0">
                <a:solidFill>
                  <a:schemeClr val="tx1"/>
                </a:solidFill>
              </a:rPr>
              <a:t>cksum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9905999" y="4608285"/>
            <a:ext cx="1712686" cy="177074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err="1" smtClean="0">
                <a:solidFill>
                  <a:schemeClr val="tx1"/>
                </a:solidFill>
              </a:rPr>
              <a:t>deparse</a:t>
            </a:r>
            <a:endParaRPr lang="en-US" sz="3600" dirty="0">
              <a:solidFill>
                <a:schemeClr val="tx1"/>
              </a:solidFill>
            </a:endParaRPr>
          </a:p>
        </p:txBody>
      </p:sp>
      <p:sp>
        <p:nvSpPr>
          <p:cNvPr id="11" name="Right Arrow 10"/>
          <p:cNvSpPr/>
          <p:nvPr/>
        </p:nvSpPr>
        <p:spPr>
          <a:xfrm>
            <a:off x="2289629" y="2773928"/>
            <a:ext cx="435428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ight Arrow 11"/>
          <p:cNvSpPr/>
          <p:nvPr/>
        </p:nvSpPr>
        <p:spPr>
          <a:xfrm>
            <a:off x="4437743" y="2773928"/>
            <a:ext cx="391886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ight Arrow 12"/>
          <p:cNvSpPr/>
          <p:nvPr/>
        </p:nvSpPr>
        <p:spPr>
          <a:xfrm>
            <a:off x="7387771" y="5118097"/>
            <a:ext cx="391886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ight Arrow 13"/>
          <p:cNvSpPr/>
          <p:nvPr/>
        </p:nvSpPr>
        <p:spPr>
          <a:xfrm>
            <a:off x="9492342" y="5118097"/>
            <a:ext cx="391886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Elbow Connector 15"/>
          <p:cNvCxnSpPr>
            <a:stCxn id="6" idx="3"/>
            <a:endCxn id="7" idx="1"/>
          </p:cNvCxnSpPr>
          <p:nvPr/>
        </p:nvCxnSpPr>
        <p:spPr>
          <a:xfrm flipH="1">
            <a:off x="5653314" y="3077028"/>
            <a:ext cx="889001" cy="2416627"/>
          </a:xfrm>
          <a:prstGeom prst="bentConnector5">
            <a:avLst>
              <a:gd name="adj1" fmla="val -46530"/>
              <a:gd name="adj2" fmla="val 50000"/>
              <a:gd name="adj3" fmla="val 152653"/>
            </a:avLst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ight Arrow 18"/>
          <p:cNvSpPr/>
          <p:nvPr/>
        </p:nvSpPr>
        <p:spPr>
          <a:xfrm>
            <a:off x="143330" y="2773928"/>
            <a:ext cx="435428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ight Arrow 19"/>
          <p:cNvSpPr/>
          <p:nvPr/>
        </p:nvSpPr>
        <p:spPr>
          <a:xfrm>
            <a:off x="11640456" y="5118097"/>
            <a:ext cx="435428" cy="75111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2484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Automatic translation</a:t>
            </a:r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3864429" y="3527765"/>
            <a:ext cx="3080657" cy="223157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</a:rPr>
              <a:t>P4 v1.0 </a:t>
            </a:r>
            <a:r>
              <a:rPr lang="en-US" sz="2800" smtClean="0">
                <a:solidFill>
                  <a:schemeClr val="tx1"/>
                </a:solidFill>
              </a:rPr>
              <a:t>to </a:t>
            </a:r>
            <a:r>
              <a:rPr lang="en-US" sz="2800">
                <a:solidFill>
                  <a:schemeClr val="tx1"/>
                </a:solidFill>
              </a:rPr>
              <a:t>v</a:t>
            </a:r>
            <a:r>
              <a:rPr lang="en-US" sz="2800" smtClean="0">
                <a:solidFill>
                  <a:schemeClr val="tx1"/>
                </a:solidFill>
              </a:rPr>
              <a:t>1.2 converter</a:t>
            </a:r>
            <a:endParaRPr lang="en-US" sz="2800">
              <a:solidFill>
                <a:schemeClr val="tx1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1415143" y="3957750"/>
            <a:ext cx="1785258" cy="13716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8575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>
                <a:solidFill>
                  <a:schemeClr val="tx1"/>
                </a:solidFill>
              </a:rPr>
              <a:t>P4 v1.0</a:t>
            </a:r>
            <a:br>
              <a:rPr lang="en-US" smtClean="0">
                <a:solidFill>
                  <a:schemeClr val="tx1"/>
                </a:solidFill>
              </a:rPr>
            </a:br>
            <a:r>
              <a:rPr lang="en-US" smtClean="0">
                <a:solidFill>
                  <a:schemeClr val="tx1"/>
                </a:solidFill>
              </a:rPr>
              <a:t>program</a:t>
            </a:r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9100457" y="3957750"/>
            <a:ext cx="1785258" cy="13716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8575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P4 v1.2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program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8" name="Right Arrow 7"/>
          <p:cNvSpPr/>
          <p:nvPr/>
        </p:nvSpPr>
        <p:spPr>
          <a:xfrm>
            <a:off x="3200401" y="4442164"/>
            <a:ext cx="664028" cy="40277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ounded Rectangle 9"/>
          <p:cNvSpPr/>
          <p:nvPr/>
        </p:nvSpPr>
        <p:spPr>
          <a:xfrm>
            <a:off x="9100456" y="1136309"/>
            <a:ext cx="1785258" cy="810193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8575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>
                <a:solidFill>
                  <a:schemeClr val="tx1"/>
                </a:solidFill>
              </a:rPr>
              <a:t>core.p4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Rounded Rectangle 10"/>
          <p:cNvSpPr/>
          <p:nvPr/>
        </p:nvSpPr>
        <p:spPr>
          <a:xfrm>
            <a:off x="9100456" y="2547030"/>
            <a:ext cx="1785258" cy="810193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28575"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v1model.p4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ight Arrow 11"/>
          <p:cNvSpPr/>
          <p:nvPr/>
        </p:nvSpPr>
        <p:spPr>
          <a:xfrm>
            <a:off x="6945085" y="4442164"/>
            <a:ext cx="2155371" cy="40277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ight Arrow 13"/>
          <p:cNvSpPr/>
          <p:nvPr/>
        </p:nvSpPr>
        <p:spPr>
          <a:xfrm rot="5400000">
            <a:off x="9692822" y="3456101"/>
            <a:ext cx="600526" cy="402772"/>
          </a:xfrm>
          <a:prstGeom prst="right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ight Arrow 14"/>
          <p:cNvSpPr/>
          <p:nvPr/>
        </p:nvSpPr>
        <p:spPr>
          <a:xfrm rot="5400000">
            <a:off x="9692822" y="2045380"/>
            <a:ext cx="600526" cy="402772"/>
          </a:xfrm>
          <a:prstGeom prst="right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10194471" y="3519877"/>
            <a:ext cx="9845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#include</a:t>
            </a:r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10194471" y="2078304"/>
            <a:ext cx="9845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#include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86254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38551</TotalTime>
  <Words>1312</Words>
  <Application>Microsoft Macintosh PowerPoint</Application>
  <PresentationFormat>Widescreen</PresentationFormat>
  <Paragraphs>418</Paragraphs>
  <Slides>52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52</vt:i4>
      </vt:variant>
    </vt:vector>
  </HeadingPairs>
  <TitlesOfParts>
    <vt:vector size="56" baseType="lpstr">
      <vt:lpstr>Calibri</vt:lpstr>
      <vt:lpstr>Calibri Light</vt:lpstr>
      <vt:lpstr>Arial</vt:lpstr>
      <vt:lpstr>Office Theme</vt:lpstr>
      <vt:lpstr>Migration guide P4  P4 v1.0 -&gt; v1.2 - based on draft P4 v1.2 language proposal -</vt:lpstr>
      <vt:lpstr>PowerPoint Presentation</vt:lpstr>
      <vt:lpstr>Summary</vt:lpstr>
      <vt:lpstr>Removals</vt:lpstr>
      <vt:lpstr>Additions</vt:lpstr>
      <vt:lpstr>Cleanups</vt:lpstr>
      <vt:lpstr>v1model.p4</vt:lpstr>
      <vt:lpstr>P4 v1.0 switch model</vt:lpstr>
      <vt:lpstr>Automatic translation</vt:lpstr>
      <vt:lpstr>Translation dictionary</vt:lpstr>
      <vt:lpstr> constructs handled by tool</vt:lpstr>
      <vt:lpstr>Expressions and statements (modify_field, NOT, AND, OR, set_metadata, mask)</vt:lpstr>
      <vt:lpstr>Header manipulation (add_header, remove_header, copy_header, valid)</vt:lpstr>
      <vt:lpstr>Header stack manipulation (push, pop, last, next)</vt:lpstr>
      <vt:lpstr>apply</vt:lpstr>
      <vt:lpstr>apply with control-flow (hit, miss)</vt:lpstr>
      <vt:lpstr>Headers (header, metadata, fields, header_type)</vt:lpstr>
      <vt:lpstr>Control</vt:lpstr>
      <vt:lpstr>Parsers (parser)</vt:lpstr>
      <vt:lpstr>Packets (extract)</vt:lpstr>
      <vt:lpstr>Parsing (latest, select)</vt:lpstr>
      <vt:lpstr>select arguments value sets</vt:lpstr>
      <vt:lpstr>Parsing (current, return, default)</vt:lpstr>
      <vt:lpstr>Deparsers</vt:lpstr>
      <vt:lpstr>Action</vt:lpstr>
      <vt:lpstr>Drop</vt:lpstr>
      <vt:lpstr>Table key specification (reads)</vt:lpstr>
      <vt:lpstr>Table action list (actions)</vt:lpstr>
      <vt:lpstr>Table size attributes (size, max_size, min_size)</vt:lpstr>
      <vt:lpstr>Learning (generate_digest)</vt:lpstr>
      <vt:lpstr>Direct counter (counter, direct, packets, payload, saturating)</vt:lpstr>
      <vt:lpstr>Static counter (static, instance_count, count, type, min_width)</vt:lpstr>
      <vt:lpstr>Meter (type, result, instance_count, execute_meter)</vt:lpstr>
      <vt:lpstr>Packet cloning (resubmit, recirculate, clone_*)</vt:lpstr>
      <vt:lpstr>Field list calculations (algorithm, input, field_list_calculation, output_width)</vt:lpstr>
      <vt:lpstr>modify_field_with_hash_based_offset</vt:lpstr>
      <vt:lpstr>calculated_field  (update, verify)</vt:lpstr>
      <vt:lpstr>Action profiles (action_profile)</vt:lpstr>
      <vt:lpstr>Dynamic action selection (action_selector, dynamic_action_selection, selection_key)</vt:lpstr>
      <vt:lpstr>Dynamic action selection model</vt:lpstr>
      <vt:lpstr>Registers (attributes, instance_count, layout, register, width)</vt:lpstr>
      <vt:lpstr>Direct meters</vt:lpstr>
      <vt:lpstr>  constructs not yet handled by tool</vt:lpstr>
      <vt:lpstr>Pragmas</vt:lpstr>
      <vt:lpstr>Parser exceptions (parse_error, parser_exception)</vt:lpstr>
      <vt:lpstr>Variable-sized headers (length, max_length)</vt:lpstr>
      <vt:lpstr>truncate</vt:lpstr>
      <vt:lpstr>Extern  (extern, extern_type, method, attribute, type, optional)</vt:lpstr>
      <vt:lpstr>Primitive actions (primitive_action)</vt:lpstr>
      <vt:lpstr>value_sets</vt:lpstr>
      <vt:lpstr>payload</vt:lpstr>
      <vt:lpstr>Considered P4 constructs not included yet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P4 Changes v1.1 -&gt; v1.2</dc:title>
  <dc:creator>Mihai Budiu</dc:creator>
  <cp:lastModifiedBy>Mihai Budiu</cp:lastModifiedBy>
  <cp:revision>223</cp:revision>
  <dcterms:created xsi:type="dcterms:W3CDTF">2015-12-01T19:40:33Z</dcterms:created>
  <dcterms:modified xsi:type="dcterms:W3CDTF">2016-04-08T16:54:18Z</dcterms:modified>
</cp:coreProperties>
</file>

<file path=docProps/thumbnail.jpeg>
</file>